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49"/>
  </p:notesMasterIdLst>
  <p:handoutMasterIdLst>
    <p:handoutMasterId r:id="rId150"/>
  </p:handoutMasterIdLst>
  <p:sldIdLst>
    <p:sldId id="339" r:id="rId2"/>
    <p:sldId id="542" r:id="rId3"/>
    <p:sldId id="415" r:id="rId4"/>
    <p:sldId id="565" r:id="rId5"/>
    <p:sldId id="399" r:id="rId6"/>
    <p:sldId id="394" r:id="rId7"/>
    <p:sldId id="400" r:id="rId8"/>
    <p:sldId id="419" r:id="rId9"/>
    <p:sldId id="421" r:id="rId10"/>
    <p:sldId id="406" r:id="rId11"/>
    <p:sldId id="395" r:id="rId12"/>
    <p:sldId id="405" r:id="rId13"/>
    <p:sldId id="404" r:id="rId14"/>
    <p:sldId id="562" r:id="rId15"/>
    <p:sldId id="410" r:id="rId16"/>
    <p:sldId id="527" r:id="rId17"/>
    <p:sldId id="528" r:id="rId18"/>
    <p:sldId id="543" r:id="rId19"/>
    <p:sldId id="423" r:id="rId20"/>
    <p:sldId id="472" r:id="rId21"/>
    <p:sldId id="566" r:id="rId22"/>
    <p:sldId id="474" r:id="rId23"/>
    <p:sldId id="551" r:id="rId24"/>
    <p:sldId id="531" r:id="rId25"/>
    <p:sldId id="477" r:id="rId26"/>
    <p:sldId id="478" r:id="rId27"/>
    <p:sldId id="479" r:id="rId28"/>
    <p:sldId id="480" r:id="rId29"/>
    <p:sldId id="481" r:id="rId30"/>
    <p:sldId id="544" r:id="rId31"/>
    <p:sldId id="550" r:id="rId32"/>
    <p:sldId id="426" r:id="rId33"/>
    <p:sldId id="559" r:id="rId34"/>
    <p:sldId id="616" r:id="rId35"/>
    <p:sldId id="557" r:id="rId36"/>
    <p:sldId id="432" r:id="rId37"/>
    <p:sldId id="545" r:id="rId38"/>
    <p:sldId id="554" r:id="rId39"/>
    <p:sldId id="486" r:id="rId40"/>
    <p:sldId id="539" r:id="rId41"/>
    <p:sldId id="540" r:id="rId42"/>
    <p:sldId id="561" r:id="rId43"/>
    <p:sldId id="494" r:id="rId44"/>
    <p:sldId id="532" r:id="rId45"/>
    <p:sldId id="499" r:id="rId46"/>
    <p:sldId id="502" r:id="rId47"/>
    <p:sldId id="503" r:id="rId48"/>
    <p:sldId id="504" r:id="rId49"/>
    <p:sldId id="546" r:id="rId50"/>
    <p:sldId id="450" r:id="rId51"/>
    <p:sldId id="451" r:id="rId52"/>
    <p:sldId id="538" r:id="rId53"/>
    <p:sldId id="537" r:id="rId54"/>
    <p:sldId id="454" r:id="rId55"/>
    <p:sldId id="483" r:id="rId56"/>
    <p:sldId id="457" r:id="rId57"/>
    <p:sldId id="547" r:id="rId58"/>
    <p:sldId id="438" r:id="rId59"/>
    <p:sldId id="443" r:id="rId60"/>
    <p:sldId id="439" r:id="rId61"/>
    <p:sldId id="441" r:id="rId62"/>
    <p:sldId id="558" r:id="rId63"/>
    <p:sldId id="446" r:id="rId64"/>
    <p:sldId id="548" r:id="rId65"/>
    <p:sldId id="505" r:id="rId66"/>
    <p:sldId id="507" r:id="rId67"/>
    <p:sldId id="508" r:id="rId68"/>
    <p:sldId id="610" r:id="rId69"/>
    <p:sldId id="518" r:id="rId70"/>
    <p:sldId id="525" r:id="rId71"/>
    <p:sldId id="526" r:id="rId72"/>
    <p:sldId id="563" r:id="rId73"/>
    <p:sldId id="564" r:id="rId74"/>
    <p:sldId id="535" r:id="rId75"/>
    <p:sldId id="536" r:id="rId76"/>
    <p:sldId id="618" r:id="rId77"/>
    <p:sldId id="598" r:id="rId78"/>
    <p:sldId id="619" r:id="rId79"/>
    <p:sldId id="615" r:id="rId80"/>
    <p:sldId id="583" r:id="rId81"/>
    <p:sldId id="611" r:id="rId82"/>
    <p:sldId id="612" r:id="rId83"/>
    <p:sldId id="573" r:id="rId84"/>
    <p:sldId id="574" r:id="rId85"/>
    <p:sldId id="572" r:id="rId86"/>
    <p:sldId id="595" r:id="rId87"/>
    <p:sldId id="592" r:id="rId88"/>
    <p:sldId id="613" r:id="rId89"/>
    <p:sldId id="587" r:id="rId90"/>
    <p:sldId id="580" r:id="rId91"/>
    <p:sldId id="581" r:id="rId92"/>
    <p:sldId id="596" r:id="rId93"/>
    <p:sldId id="576" r:id="rId94"/>
    <p:sldId id="458" r:id="rId95"/>
    <p:sldId id="586" r:id="rId96"/>
    <p:sldId id="623" r:id="rId97"/>
    <p:sldId id="624" r:id="rId98"/>
    <p:sldId id="625" r:id="rId99"/>
    <p:sldId id="626" r:id="rId100"/>
    <p:sldId id="602" r:id="rId101"/>
    <p:sldId id="601" r:id="rId102"/>
    <p:sldId id="604" r:id="rId103"/>
    <p:sldId id="605" r:id="rId104"/>
    <p:sldId id="606" r:id="rId105"/>
    <p:sldId id="607" r:id="rId106"/>
    <p:sldId id="599" r:id="rId107"/>
    <p:sldId id="476" r:id="rId108"/>
    <p:sldId id="567" r:id="rId109"/>
    <p:sldId id="620" r:id="rId110"/>
    <p:sldId id="621" r:id="rId111"/>
    <p:sldId id="588" r:id="rId112"/>
    <p:sldId id="475" r:id="rId113"/>
    <p:sldId id="522" r:id="rId114"/>
    <p:sldId id="523" r:id="rId115"/>
    <p:sldId id="524" r:id="rId116"/>
    <p:sldId id="553" r:id="rId117"/>
    <p:sldId id="597" r:id="rId118"/>
    <p:sldId id="427" r:id="rId119"/>
    <p:sldId id="569" r:id="rId120"/>
    <p:sldId id="570" r:id="rId121"/>
    <p:sldId id="577" r:id="rId122"/>
    <p:sldId id="582" r:id="rId123"/>
    <p:sldId id="579" r:id="rId124"/>
    <p:sldId id="487" r:id="rId125"/>
    <p:sldId id="488" r:id="rId126"/>
    <p:sldId id="496" r:id="rId127"/>
    <p:sldId id="491" r:id="rId128"/>
    <p:sldId id="575" r:id="rId129"/>
    <p:sldId id="492" r:id="rId130"/>
    <p:sldId id="495" r:id="rId131"/>
    <p:sldId id="500" r:id="rId132"/>
    <p:sldId id="501" r:id="rId133"/>
    <p:sldId id="617" r:id="rId134"/>
    <p:sldId id="609" r:id="rId135"/>
    <p:sldId id="571" r:id="rId136"/>
    <p:sldId id="444" r:id="rId137"/>
    <p:sldId id="445" r:id="rId138"/>
    <p:sldId id="568" r:id="rId139"/>
    <p:sldId id="584" r:id="rId140"/>
    <p:sldId id="585" r:id="rId141"/>
    <p:sldId id="593" r:id="rId142"/>
    <p:sldId id="608" r:id="rId143"/>
    <p:sldId id="627" r:id="rId144"/>
    <p:sldId id="614" r:id="rId145"/>
    <p:sldId id="622" r:id="rId146"/>
    <p:sldId id="589" r:id="rId147"/>
    <p:sldId id="429" r:id="rId148"/>
  </p:sldIdLst>
  <p:sldSz cx="9144000" cy="5143500" type="screen16x9"/>
  <p:notesSz cx="7315200" cy="9601200"/>
  <p:embeddedFontLst>
    <p:embeddedFont>
      <p:font typeface="Aharoni" panose="02010803020104030203" pitchFamily="2" charset="-79"/>
      <p:bold r:id="rId151"/>
    </p:embeddedFont>
    <p:embeddedFont>
      <p:font typeface="Calibri" panose="020F0502020204030204" pitchFamily="34" charset="0"/>
      <p:regular r:id="rId152"/>
      <p:bold r:id="rId153"/>
      <p:italic r:id="rId154"/>
      <p:boldItalic r:id="rId155"/>
    </p:embeddedFont>
    <p:embeddedFont>
      <p:font typeface="Cambria Math" panose="02040503050406030204" pitchFamily="18" charset="0"/>
      <p:regular r:id="rId156"/>
    </p:embeddedFont>
    <p:embeddedFont>
      <p:font typeface="Lucida Console" panose="020B0609040504020204" pitchFamily="49" charset="0"/>
      <p:regular r:id="rId1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67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869F56A-968D-A4EE-4447-B3E5CC692213}" name="Saswata Paul" initials="SP" userId="b7aa07222ab79a3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, Saswata" initials="PS" lastIdx="1" clrIdx="0">
    <p:extLst>
      <p:ext uri="{19B8F6BF-5375-455C-9EA6-DF929625EA0E}">
        <p15:presenceInfo xmlns:p15="http://schemas.microsoft.com/office/powerpoint/2012/main" userId="Paul, Saswat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091C"/>
    <a:srgbClr val="73AF55"/>
    <a:srgbClr val="D6001C"/>
    <a:srgbClr val="73AFB6"/>
    <a:srgbClr val="54585A"/>
    <a:srgbClr val="424242"/>
    <a:srgbClr val="9EA2A2"/>
    <a:srgbClr val="5F6062"/>
    <a:srgbClr val="00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95226" autoAdjust="0"/>
  </p:normalViewPr>
  <p:slideViewPr>
    <p:cSldViewPr snapToGrid="0" snapToObjects="1">
      <p:cViewPr varScale="1">
        <p:scale>
          <a:sx n="104" d="100"/>
          <a:sy n="104" d="100"/>
        </p:scale>
        <p:origin x="619" y="72"/>
      </p:cViewPr>
      <p:guideLst>
        <p:guide orient="horz" pos="3191"/>
        <p:guide orient="horz" pos="2990"/>
        <p:guide orient="horz" pos="899"/>
        <p:guide orient="horz" pos="368"/>
        <p:guide orient="horz" pos="667"/>
        <p:guide pos="5549"/>
        <p:guide pos="2882"/>
        <p:guide pos="202"/>
        <p:guide pos="4219"/>
        <p:guide pos="3104"/>
        <p:guide pos="2682"/>
        <p:guide pos="9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.fntdata"/><Relationship Id="rId156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microsoft.com/office/2018/10/relationships/authors" Target="author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0" cy="480060"/>
          </a:xfrm>
          <a:prstGeom prst="rect">
            <a:avLst/>
          </a:prstGeom>
        </p:spPr>
        <p:txBody>
          <a:bodyPr vert="horz" lIns="96660" tIns="48330" rIns="96660" bIns="4833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2"/>
            <a:ext cx="3169920" cy="480060"/>
          </a:xfrm>
          <a:prstGeom prst="rect">
            <a:avLst/>
          </a:prstGeom>
        </p:spPr>
        <p:txBody>
          <a:bodyPr vert="horz" lIns="96660" tIns="48330" rIns="96660" bIns="48330" rtlCol="0"/>
          <a:lstStyle>
            <a:lvl1pPr algn="r">
              <a:defRPr sz="1200"/>
            </a:lvl1pPr>
          </a:lstStyle>
          <a:p>
            <a:fld id="{758C1689-538F-8E40-B75C-43A8463C0C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0" tIns="48330" rIns="96660" bIns="4833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6660" tIns="48330" rIns="96660" bIns="48330" rtlCol="0" anchor="b"/>
          <a:lstStyle>
            <a:lvl1pPr algn="r">
              <a:defRPr sz="1200"/>
            </a:lvl1pPr>
          </a:lstStyle>
          <a:p>
            <a:fld id="{5E5CFDAB-82E0-D844-A597-1375485DF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5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169920" cy="480060"/>
          </a:xfrm>
          <a:prstGeom prst="rect">
            <a:avLst/>
          </a:prstGeom>
        </p:spPr>
        <p:txBody>
          <a:bodyPr vert="horz" lIns="96660" tIns="48330" rIns="96660" bIns="4833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2"/>
            <a:ext cx="3169920" cy="480060"/>
          </a:xfrm>
          <a:prstGeom prst="rect">
            <a:avLst/>
          </a:prstGeom>
        </p:spPr>
        <p:txBody>
          <a:bodyPr vert="horz" lIns="96660" tIns="48330" rIns="96660" bIns="48330" rtlCol="0"/>
          <a:lstStyle>
            <a:lvl1pPr algn="r">
              <a:defRPr sz="1200"/>
            </a:lvl1pPr>
          </a:lstStyle>
          <a:p>
            <a:fld id="{8A8CF18A-D50A-5449-86F1-896D3E722AEB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0" tIns="48330" rIns="96660" bIns="4833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2"/>
            <a:ext cx="5852160" cy="4320540"/>
          </a:xfrm>
          <a:prstGeom prst="rect">
            <a:avLst/>
          </a:prstGeom>
        </p:spPr>
        <p:txBody>
          <a:bodyPr vert="horz" lIns="96660" tIns="48330" rIns="96660" bIns="4833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0060"/>
          </a:xfrm>
          <a:prstGeom prst="rect">
            <a:avLst/>
          </a:prstGeom>
        </p:spPr>
        <p:txBody>
          <a:bodyPr vert="horz" lIns="96660" tIns="48330" rIns="96660" bIns="4833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6660" tIns="48330" rIns="96660" bIns="48330" rtlCol="0" anchor="b"/>
          <a:lstStyle>
            <a:lvl1pPr algn="r">
              <a:defRPr sz="1200"/>
            </a:lvl1pPr>
          </a:lstStyle>
          <a:p>
            <a:fld id="{EB3DA8EE-BE46-464A-B9ED-639C808FE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thank you for coming to today’s talk </a:t>
            </a:r>
          </a:p>
          <a:p>
            <a:endParaRPr lang="en-US" dirty="0"/>
          </a:p>
          <a:p>
            <a:r>
              <a:rPr lang="en-US" dirty="0"/>
              <a:t>Today I will discuss formal verification of decentralized coordination in autonomous multiagent aerospace systems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97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stages of coordination in DAC</a:t>
                </a:r>
              </a:p>
              <a:p>
                <a:endParaRPr lang="en-US" dirty="0"/>
              </a:p>
              <a:p>
                <a:r>
                  <a:rPr lang="en-US" dirty="0"/>
                  <a:t>-- first the owners agree on a candidate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updated</a:t>
                </a:r>
              </a:p>
              <a:p>
                <a:endParaRPr lang="en-US" dirty="0"/>
              </a:p>
              <a:p>
                <a:r>
                  <a:rPr lang="en-US" dirty="0"/>
                  <a:t>-- next, the new set of owners, which includes the admitted candidate, is made aware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This can be done by using distributed coordination algorithms such as consensus and knowledge propagation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two stages of coordination in DAC</a:t>
                </a:r>
              </a:p>
              <a:p>
                <a:endParaRPr lang="en-US" dirty="0"/>
              </a:p>
              <a:p>
                <a:r>
                  <a:rPr lang="en-US" dirty="0"/>
                  <a:t>-- first the owners agree on a candidate and </a:t>
                </a:r>
                <a:r>
                  <a:rPr lang="en-US" b="0" i="0">
                    <a:latin typeface="Cambria Math" panose="02040503050406030204" pitchFamily="18" charset="0"/>
                  </a:rPr>
                  <a:t>𝜙</a:t>
                </a:r>
                <a:r>
                  <a:rPr lang="en-US" dirty="0"/>
                  <a:t> is updated</a:t>
                </a:r>
              </a:p>
              <a:p>
                <a:endParaRPr lang="en-US" dirty="0"/>
              </a:p>
              <a:p>
                <a:r>
                  <a:rPr lang="en-US" dirty="0"/>
                  <a:t>-- next, the new set of owners, which includes the admitted candidate, is made aware of </a:t>
                </a:r>
                <a:r>
                  <a:rPr lang="en-US" b="0" i="0">
                    <a:latin typeface="Cambria Math" panose="02040503050406030204" pitchFamily="18" charset="0"/>
                  </a:rPr>
                  <a:t>𝜙</a:t>
                </a:r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This can be done by using distributed coordination algorithms such as consensus and knowledge propagation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2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Consensus is a fundamental problem in distributed systems where a set of agents must agree on a unique value</a:t>
            </a:r>
          </a:p>
          <a:p>
            <a:endParaRPr lang="en-US" dirty="0"/>
          </a:p>
          <a:p>
            <a:r>
              <a:rPr lang="en-US" dirty="0"/>
              <a:t>Usually, a group of agents propose values and another group vote on which value must be agreed upon</a:t>
            </a:r>
          </a:p>
          <a:p>
            <a:endParaRPr lang="en-US" dirty="0"/>
          </a:p>
          <a:p>
            <a:r>
              <a:rPr lang="en-US" dirty="0"/>
              <a:t>Successful consensus guarantees that a subset of the participating agent will agree and learn about the agreement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04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Knowledge propagation on the other had, is the act of propagating a fact through a set of agents to attain a desired state of knowledge</a:t>
                </a:r>
              </a:p>
              <a:p>
                <a:endParaRPr lang="en-US" dirty="0"/>
              </a:p>
              <a:p>
                <a:r>
                  <a:rPr lang="en-US" dirty="0"/>
                  <a:t>In DAC, a suitable state is where all new owners know about the latest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Successful propagation guarantees the desired state of knowledge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Knowledge propagation on the other had, is the act of propagating a fact through a set of agents to attain a desired state of knowledge</a:t>
                </a:r>
              </a:p>
              <a:p>
                <a:endParaRPr lang="en-US" dirty="0"/>
              </a:p>
              <a:p>
                <a:r>
                  <a:rPr lang="en-US" dirty="0"/>
                  <a:t>In DAC, a suitable state is where all new owners know about the latest value of </a:t>
                </a:r>
                <a:r>
                  <a:rPr lang="en-US" b="0" i="0">
                    <a:latin typeface="Cambria Math" panose="02040503050406030204" pitchFamily="18" charset="0"/>
                  </a:rPr>
                  <a:t>𝜙 </a:t>
                </a:r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Successful propagation guarantees the desired state of knowledge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92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failure of safety-critical vehicular systems can be catastrophic,</a:t>
            </a:r>
          </a:p>
          <a:p>
            <a:r>
              <a:rPr lang="en-US" dirty="0"/>
              <a:t>they must be rigorously verified for correctness</a:t>
            </a:r>
          </a:p>
          <a:p>
            <a:endParaRPr lang="en-US" dirty="0"/>
          </a:p>
          <a:p>
            <a:r>
              <a:rPr lang="en-US" dirty="0"/>
              <a:t>Formal methods provide rigorous verification techniques such as model checking</a:t>
            </a:r>
          </a:p>
          <a:p>
            <a:r>
              <a:rPr lang="en-US" dirty="0"/>
              <a:t>where a model of a system is created and tested against a finite combination of inputs </a:t>
            </a:r>
          </a:p>
          <a:p>
            <a:endParaRPr lang="en-US" dirty="0"/>
          </a:p>
          <a:p>
            <a:r>
              <a:rPr lang="en-US" dirty="0"/>
              <a:t>And theorem proving, where proofs of correctness can be developed and mechanically verified using proof assistants.</a:t>
            </a:r>
          </a:p>
          <a:p>
            <a:r>
              <a:rPr lang="en-US" dirty="0"/>
              <a:t>This can provide a high degree of assurance in the proofs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85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several challenges involved in the verification of distributed algorithms </a:t>
            </a:r>
          </a:p>
          <a:p>
            <a:endParaRPr lang="en-US" dirty="0"/>
          </a:p>
          <a:p>
            <a:r>
              <a:rPr lang="en-US" dirty="0"/>
              <a:t>Firstly, the algorithms must satisfy two types of correctness properties</a:t>
            </a:r>
          </a:p>
          <a:p>
            <a:r>
              <a:rPr lang="en-US" dirty="0"/>
              <a:t>Safety- which implies that they will behave as intended</a:t>
            </a:r>
          </a:p>
          <a:p>
            <a:r>
              <a:rPr lang="en-US" dirty="0"/>
              <a:t>And progress, which implies that they will eventually achieve their goal</a:t>
            </a:r>
          </a:p>
          <a:p>
            <a:endParaRPr lang="en-US" dirty="0"/>
          </a:p>
          <a:p>
            <a:r>
              <a:rPr lang="en-US" dirty="0"/>
              <a:t>Secondly, autonomous vehicles are expected to communicate using ad hoc networks</a:t>
            </a:r>
          </a:p>
          <a:p>
            <a:r>
              <a:rPr lang="en-US" dirty="0"/>
              <a:t>For DAC, we assume an asynchronous airborne network called the Internet of planes where agents can fail </a:t>
            </a:r>
          </a:p>
          <a:p>
            <a:r>
              <a:rPr lang="en-US" dirty="0"/>
              <a:t>Guaranteeing correctness is hard in the </a:t>
            </a:r>
            <a:r>
              <a:rPr lang="en-US" dirty="0" err="1"/>
              <a:t>IoP</a:t>
            </a:r>
            <a:r>
              <a:rPr lang="en-US" dirty="0"/>
              <a:t> as factors like agents failures cannot be detected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vehicular systems are expected to have unpredictable and dynamic conditions that cannot be modeled deterministically</a:t>
            </a:r>
          </a:p>
          <a:p>
            <a:endParaRPr lang="en-US" dirty="0"/>
          </a:p>
          <a:p>
            <a:r>
              <a:rPr lang="en-US" dirty="0"/>
              <a:t>Pre-developed formal proofs may not be relevant at runtime as the assumptions used during proof development may not hold at runtime</a:t>
            </a:r>
          </a:p>
          <a:p>
            <a:endParaRPr lang="en-US" dirty="0"/>
          </a:p>
          <a:p>
            <a:r>
              <a:rPr lang="en-US" dirty="0"/>
              <a:t>Since developing  machine-checked proofs requires considerable amount of skill and time, it is not feasible to develop them dynamically at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87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these challenges, we first study specific algorithms</a:t>
            </a:r>
          </a:p>
          <a:p>
            <a:r>
              <a:rPr lang="en-US" dirty="0"/>
              <a:t>Where we provide the first machine-checked proof of eventual progress for the Synod consensus protocol </a:t>
            </a:r>
          </a:p>
          <a:p>
            <a:r>
              <a:rPr lang="en-US" dirty="0"/>
              <a:t>And then introduce a two-phase acknowledge protocol for knowledge propagation in DAC</a:t>
            </a:r>
          </a:p>
          <a:p>
            <a:endParaRPr lang="en-US" dirty="0"/>
          </a:p>
          <a:p>
            <a:r>
              <a:rPr lang="en-US" dirty="0"/>
              <a:t>Then we propose some general techniques for the verification of distributed algorithms</a:t>
            </a:r>
          </a:p>
          <a:p>
            <a:r>
              <a:rPr lang="en-US" dirty="0"/>
              <a:t>Where we introduce a failure aware actor model to reason about agent failures,</a:t>
            </a:r>
          </a:p>
          <a:p>
            <a:r>
              <a:rPr lang="en-US" dirty="0"/>
              <a:t>and introduce formal probabilistic properties of timely progress,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54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present a tailored proof library in Athena to reason about these probabilistic properties</a:t>
            </a:r>
          </a:p>
          <a:p>
            <a:r>
              <a:rPr lang="en-US" dirty="0"/>
              <a:t>And present a data-driven approach to use theorem proving techniques for the runtime verification of dynamic systems</a:t>
            </a:r>
          </a:p>
          <a:p>
            <a:endParaRPr lang="en-US" dirty="0"/>
          </a:p>
          <a:p>
            <a:r>
              <a:rPr lang="en-US" dirty="0"/>
              <a:t>Finally, we present an approach to compute conflict-free flight plans for DAC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17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consensus, safety implies that only one value will be agreed upon and progress means that an agreement will happen</a:t>
            </a:r>
          </a:p>
          <a:p>
            <a:endParaRPr lang="en-US" dirty="0"/>
          </a:p>
          <a:p>
            <a:r>
              <a:rPr lang="en-US" dirty="0"/>
              <a:t>Eventual progress is a special progress property that states that eventually an agreement will happen</a:t>
            </a:r>
          </a:p>
          <a:p>
            <a:endParaRPr lang="en-US" dirty="0"/>
          </a:p>
          <a:p>
            <a:r>
              <a:rPr lang="en-US" dirty="0"/>
              <a:t>Progress is important for DAC because aerospace operations are time sensitive in nature</a:t>
            </a:r>
          </a:p>
          <a:p>
            <a:endParaRPr lang="en-US" dirty="0"/>
          </a:p>
          <a:p>
            <a:r>
              <a:rPr lang="en-US" dirty="0"/>
              <a:t>In DAC, only a single candidate must be authorized while allowing multiple candidates to compete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69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Synod algorithm consists of two sets of agents</a:t>
            </a:r>
          </a:p>
          <a:p>
            <a:endParaRPr lang="en-US" dirty="0"/>
          </a:p>
          <a:p>
            <a:r>
              <a:rPr lang="en-US" dirty="0"/>
              <a:t>Proposers propose values for being chosen</a:t>
            </a:r>
          </a:p>
          <a:p>
            <a:r>
              <a:rPr lang="en-US" dirty="0"/>
              <a:t>And acceptors vote on those values</a:t>
            </a:r>
          </a:p>
          <a:p>
            <a:endParaRPr lang="en-US" dirty="0"/>
          </a:p>
          <a:p>
            <a:r>
              <a:rPr lang="en-US" dirty="0"/>
              <a:t>To be chosen, a value must receive votes for a subset of acceptors called the quorum</a:t>
            </a:r>
          </a:p>
          <a:p>
            <a:r>
              <a:rPr lang="en-US" dirty="0"/>
              <a:t>And synod satisfies the safety property as long as any two quorums intersect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59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outline of the talk will be as follows:</a:t>
            </a:r>
          </a:p>
          <a:p>
            <a:endParaRPr lang="en-US" dirty="0"/>
          </a:p>
          <a:p>
            <a:r>
              <a:rPr lang="en-US" dirty="0"/>
              <a:t>First I will give a background on our research</a:t>
            </a:r>
          </a:p>
          <a:p>
            <a:endParaRPr lang="en-US" dirty="0"/>
          </a:p>
          <a:p>
            <a:r>
              <a:rPr lang="en-US" dirty="0"/>
              <a:t>And Then I will discuss the verification of decentralized coordination algorithms</a:t>
            </a:r>
          </a:p>
          <a:p>
            <a:endParaRPr lang="en-US" dirty="0"/>
          </a:p>
          <a:p>
            <a:r>
              <a:rPr lang="en-US" dirty="0"/>
              <a:t>After that I will talk about the verification of stochastic and dynamic distributed systems </a:t>
            </a:r>
          </a:p>
          <a:p>
            <a:endParaRPr lang="en-US" dirty="0"/>
          </a:p>
          <a:p>
            <a:r>
              <a:rPr lang="en-US" dirty="0"/>
              <a:t>Then I will present a conflict-aware flight planning approach for aircraft</a:t>
            </a:r>
          </a:p>
          <a:p>
            <a:endParaRPr lang="en-US" dirty="0"/>
          </a:p>
          <a:p>
            <a:r>
              <a:rPr lang="en-US" dirty="0"/>
              <a:t>Finally, I will conclude the talk and present some future directions of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3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r>
              <a:rPr lang="en-US" dirty="0"/>
              <a:t>From the perspective of two proposers, Synod proceeds as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6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agent failures cannot be differentiated from processing delays in asynchronous communication,</a:t>
            </a:r>
          </a:p>
          <a:p>
            <a:r>
              <a:rPr lang="en-US" dirty="0"/>
              <a:t>The FLP impossibility result states that consensus cannot be guaranteed if even a single agent fails arbitrarily</a:t>
            </a:r>
          </a:p>
          <a:p>
            <a:endParaRPr lang="en-US" dirty="0"/>
          </a:p>
          <a:p>
            <a:r>
              <a:rPr lang="en-US" dirty="0"/>
              <a:t>In Synod, progress may be affected if even a single agent arbitrarily fails or if every proposal is interrupted by higher-numbered proposals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70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identified that the fundamental condition for progress is that </a:t>
            </a:r>
          </a:p>
          <a:p>
            <a:r>
              <a:rPr lang="en-US" dirty="0"/>
              <a:t>Eventually, some non-faulty proposer must become ready to propose some proposal number, </a:t>
            </a:r>
          </a:p>
          <a:p>
            <a:r>
              <a:rPr lang="en-US" dirty="0"/>
              <a:t>that will not be interrupted, </a:t>
            </a:r>
          </a:p>
          <a:p>
            <a:r>
              <a:rPr lang="en-US" dirty="0"/>
              <a:t>to a nonfaulty quorum</a:t>
            </a:r>
          </a:p>
          <a:p>
            <a:endParaRPr lang="en-US" dirty="0"/>
          </a:p>
          <a:p>
            <a:r>
              <a:rPr lang="en-US" dirty="0"/>
              <a:t>Here, a nonfaulty agent is an agent that eventually performs all actions that it is supposed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67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reason about progress in Synod, we use the actor model</a:t>
            </a:r>
          </a:p>
          <a:p>
            <a:endParaRPr lang="en-US" dirty="0"/>
          </a:p>
          <a:p>
            <a:r>
              <a:rPr lang="en-US" dirty="0"/>
              <a:t>Actors are entities that communicate by passing messages asynchronously </a:t>
            </a:r>
          </a:p>
          <a:p>
            <a:r>
              <a:rPr lang="en-US" dirty="0"/>
              <a:t>and fairness in the actor model is useful for reasoning about progress</a:t>
            </a:r>
          </a:p>
          <a:p>
            <a:endParaRPr lang="en-US" dirty="0"/>
          </a:p>
          <a:p>
            <a:r>
              <a:rPr lang="en-US" dirty="0"/>
              <a:t>The actor language AMST can be used to model asynchronous distributed systems</a:t>
            </a:r>
          </a:p>
          <a:p>
            <a:r>
              <a:rPr lang="en-US" dirty="0"/>
              <a:t>But it does not allow modeling agent failures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13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</a:t>
            </a:r>
          </a:p>
          <a:p>
            <a:r>
              <a:rPr lang="en-US" dirty="0"/>
              <a:t>we propose a novel Failure Aware actor model that supports reasoning about actor failures</a:t>
            </a:r>
          </a:p>
          <a:p>
            <a:endParaRPr lang="en-US" dirty="0"/>
          </a:p>
          <a:p>
            <a:r>
              <a:rPr lang="en-US" dirty="0"/>
              <a:t>Fairness in FAM implies three things:</a:t>
            </a:r>
          </a:p>
          <a:p>
            <a:r>
              <a:rPr lang="en-US" dirty="0"/>
              <a:t>message delivery is guaranteed, </a:t>
            </a:r>
          </a:p>
          <a:p>
            <a:r>
              <a:rPr lang="en-US" dirty="0"/>
              <a:t>An actor infinitely often ready to process a message will eventually process it</a:t>
            </a:r>
          </a:p>
          <a:p>
            <a:r>
              <a:rPr lang="en-US" dirty="0"/>
              <a:t>And a predicate that is infinitely often enabled will eventually be true</a:t>
            </a:r>
          </a:p>
          <a:p>
            <a:endParaRPr lang="en-US" dirty="0"/>
          </a:p>
          <a:p>
            <a:r>
              <a:rPr lang="en-US" dirty="0"/>
              <a:t>FAM allows two states for an actor at any given time</a:t>
            </a:r>
          </a:p>
          <a:p>
            <a:r>
              <a:rPr lang="en-US" dirty="0"/>
              <a:t>Available or failed</a:t>
            </a:r>
          </a:p>
          <a:p>
            <a:endParaRPr lang="en-US" dirty="0"/>
          </a:p>
          <a:p>
            <a:r>
              <a:rPr lang="en-US" dirty="0"/>
              <a:t>An available actor can send and received messages and perform other tasks, while a failed actor cannot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51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model FAM,  We modify Varela’s dialect of AMST that has four base-level transitions</a:t>
            </a:r>
          </a:p>
          <a:p>
            <a:r>
              <a:rPr lang="en-US" dirty="0"/>
              <a:t>Fun for functional computation</a:t>
            </a:r>
          </a:p>
          <a:p>
            <a:r>
              <a:rPr lang="en-US" dirty="0"/>
              <a:t>New for new actor creation</a:t>
            </a:r>
          </a:p>
          <a:p>
            <a:r>
              <a:rPr lang="en-US" dirty="0"/>
              <a:t>Send  for message sending </a:t>
            </a:r>
          </a:p>
          <a:p>
            <a:r>
              <a:rPr lang="en-US" dirty="0"/>
              <a:t>And </a:t>
            </a:r>
            <a:r>
              <a:rPr lang="en-US" dirty="0" err="1"/>
              <a:t>rcv</a:t>
            </a:r>
            <a:r>
              <a:rPr lang="en-US" dirty="0"/>
              <a:t> for message reception</a:t>
            </a:r>
          </a:p>
          <a:p>
            <a:endParaRPr lang="en-US" dirty="0"/>
          </a:p>
          <a:p>
            <a:r>
              <a:rPr lang="en-US" dirty="0"/>
              <a:t>We introduce two new meta-level transitions </a:t>
            </a:r>
            <a:r>
              <a:rPr lang="en-US" dirty="0" err="1"/>
              <a:t>stp</a:t>
            </a:r>
            <a:r>
              <a:rPr lang="en-US" dirty="0"/>
              <a:t> and begin</a:t>
            </a:r>
          </a:p>
          <a:p>
            <a:r>
              <a:rPr lang="en-US" dirty="0"/>
              <a:t>That can stop an available actor or</a:t>
            </a:r>
          </a:p>
          <a:p>
            <a:r>
              <a:rPr lang="en-US" dirty="0"/>
              <a:t>Restart a failed actor</a:t>
            </a:r>
          </a:p>
          <a:p>
            <a:endParaRPr lang="en-US" dirty="0"/>
          </a:p>
          <a:p>
            <a:r>
              <a:rPr lang="en-US" dirty="0"/>
              <a:t>In FAM, only the base-level transitions follow fairness in FAM as the meta level transitions can be unpredictable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135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FAM, we have verified our progress guarantee which states that</a:t>
            </a:r>
          </a:p>
          <a:p>
            <a:r>
              <a:rPr lang="en-US" dirty="0"/>
              <a:t>Given the conditions, eventually some proposer will learn that some proposal number has been chosen</a:t>
            </a:r>
          </a:p>
          <a:p>
            <a:endParaRPr lang="en-US" dirty="0"/>
          </a:p>
          <a:p>
            <a:r>
              <a:rPr lang="en-US" dirty="0"/>
              <a:t>This guarantee has been machine checked in Athena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we have also provided a machine checked proof </a:t>
            </a:r>
          </a:p>
          <a:p>
            <a:r>
              <a:rPr lang="en-US" dirty="0"/>
              <a:t>to show that the conditions for progress can be guaranteed under predicate fairness</a:t>
            </a:r>
          </a:p>
          <a:p>
            <a:endParaRPr lang="en-US" dirty="0"/>
          </a:p>
          <a:p>
            <a:r>
              <a:rPr lang="en-US" dirty="0"/>
              <a:t>To do that, we defined a class of predicates over actor configurations</a:t>
            </a:r>
          </a:p>
          <a:p>
            <a:endParaRPr lang="en-US" dirty="0"/>
          </a:p>
          <a:p>
            <a:r>
              <a:rPr lang="en-US" dirty="0"/>
              <a:t>Such a predicate is enabled at a configuration </a:t>
            </a:r>
            <a:r>
              <a:rPr lang="en-US" dirty="0" err="1"/>
              <a:t>kappa_i</a:t>
            </a:r>
            <a:r>
              <a:rPr lang="en-US" dirty="0"/>
              <a:t> if and only if there exists a sequence I such that if I happens at </a:t>
            </a:r>
            <a:r>
              <a:rPr lang="en-US" dirty="0" err="1"/>
              <a:t>kapa_i</a:t>
            </a:r>
            <a:r>
              <a:rPr lang="en-US" dirty="0"/>
              <a:t>, then the predicate will be true at the consequent configuration </a:t>
            </a:r>
            <a:r>
              <a:rPr lang="en-US" dirty="0" err="1"/>
              <a:t>kappa_j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then defined predicate fairness in FAM as</a:t>
            </a:r>
          </a:p>
          <a:p>
            <a:r>
              <a:rPr lang="en-US" dirty="0"/>
              <a:t>In all fair transition paths, a predicate over configurations that is infinitely often enabled will eventually be true at some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3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</a:t>
            </a:r>
          </a:p>
          <a:p>
            <a:r>
              <a:rPr lang="en-US" dirty="0"/>
              <a:t>Our conditions for progress in Synod </a:t>
            </a:r>
          </a:p>
          <a:p>
            <a:r>
              <a:rPr lang="en-US" dirty="0"/>
              <a:t>do not impose proposal restrictions </a:t>
            </a:r>
          </a:p>
          <a:p>
            <a:r>
              <a:rPr lang="en-US" dirty="0"/>
              <a:t>or require leader election as a precondition</a:t>
            </a:r>
          </a:p>
          <a:p>
            <a:endParaRPr lang="en-US" dirty="0"/>
          </a:p>
          <a:p>
            <a:r>
              <a:rPr lang="en-US" dirty="0"/>
              <a:t>The failure-aware actor model allows formal reasoning about actor failures in VANETs</a:t>
            </a:r>
          </a:p>
          <a:p>
            <a:endParaRPr lang="en-US" dirty="0"/>
          </a:p>
          <a:p>
            <a:r>
              <a:rPr lang="en-US" dirty="0"/>
              <a:t>And we have presented the first machine checked proof of eventual progress in Synod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since eventual progress does not provide any time bounds, it is not sufficient for time-critical applications</a:t>
            </a:r>
          </a:p>
          <a:p>
            <a:endParaRPr lang="en-US" dirty="0"/>
          </a:p>
          <a:p>
            <a:r>
              <a:rPr lang="en-US" dirty="0"/>
              <a:t>Moreover, the assumptions do not consider Byzantine or adversarial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904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Knowledge can be defined as the state of an agent being aware of a fact</a:t>
            </a:r>
          </a:p>
          <a:p>
            <a:r>
              <a:rPr lang="en-US" dirty="0"/>
              <a:t>where a fact can be something like “it is raining”</a:t>
            </a:r>
          </a:p>
          <a:p>
            <a:endParaRPr lang="en-US" dirty="0"/>
          </a:p>
          <a:p>
            <a:r>
              <a:rPr lang="en-US" dirty="0"/>
              <a:t>In a group of agents, knowledge can have several states</a:t>
            </a:r>
          </a:p>
          <a:p>
            <a:r>
              <a:rPr lang="en-US" dirty="0"/>
              <a:t>For example, considering two agents Alice and Omar, some states can be that </a:t>
            </a:r>
          </a:p>
          <a:p>
            <a:r>
              <a:rPr lang="en-US" dirty="0"/>
              <a:t>Both </a:t>
            </a:r>
            <a:r>
              <a:rPr lang="en-US" dirty="0" err="1"/>
              <a:t>alice</a:t>
            </a:r>
            <a:r>
              <a:rPr lang="en-US" dirty="0"/>
              <a:t> and </a:t>
            </a:r>
            <a:r>
              <a:rPr lang="en-US" dirty="0" err="1"/>
              <a:t>omra</a:t>
            </a:r>
            <a:r>
              <a:rPr lang="en-US" dirty="0"/>
              <a:t> know it is raining or</a:t>
            </a:r>
          </a:p>
          <a:p>
            <a:r>
              <a:rPr lang="en-US" dirty="0"/>
              <a:t>Alice knows that </a:t>
            </a:r>
            <a:r>
              <a:rPr lang="en-US" dirty="0" err="1"/>
              <a:t>omar</a:t>
            </a:r>
            <a:r>
              <a:rPr lang="en-US" dirty="0"/>
              <a:t> knows that it is raining</a:t>
            </a:r>
          </a:p>
          <a:p>
            <a:endParaRPr lang="en-US" dirty="0"/>
          </a:p>
          <a:p>
            <a:r>
              <a:rPr lang="en-US" dirty="0"/>
              <a:t>A safe state of knowledge is an application-specific state that is required for agents to operate safely</a:t>
            </a:r>
          </a:p>
          <a:p>
            <a:endParaRPr lang="en-US" dirty="0"/>
          </a:p>
          <a:p>
            <a:r>
              <a:rPr lang="en-US" dirty="0"/>
              <a:t>Since there is no coordinator in DAC, the latest group of owners should always be aware of the latest set of authorized plans  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5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are autonomous multi agent systems?</a:t>
            </a:r>
          </a:p>
          <a:p>
            <a:endParaRPr lang="en-US" dirty="0"/>
          </a:p>
          <a:p>
            <a:r>
              <a:rPr lang="en-US" dirty="0"/>
              <a:t>Such systems are comprised of autonomous entities </a:t>
            </a:r>
          </a:p>
          <a:p>
            <a:r>
              <a:rPr lang="en-US" dirty="0"/>
              <a:t>Like self driving cars and uncrewed aircraft</a:t>
            </a:r>
          </a:p>
          <a:p>
            <a:r>
              <a:rPr lang="en-US" dirty="0"/>
              <a:t>That can operate independently</a:t>
            </a:r>
          </a:p>
          <a:p>
            <a:endParaRPr lang="en-US" dirty="0"/>
          </a:p>
          <a:p>
            <a:r>
              <a:rPr lang="en-US" dirty="0"/>
              <a:t>Soon, they will become commonplace</a:t>
            </a:r>
          </a:p>
          <a:p>
            <a:r>
              <a:rPr lang="en-US" dirty="0"/>
              <a:t>For various uses like transportation and delivery</a:t>
            </a:r>
          </a:p>
          <a:p>
            <a:endParaRPr lang="en-US" dirty="0"/>
          </a:p>
          <a:p>
            <a:r>
              <a:rPr lang="en-US" dirty="0"/>
              <a:t>As these agents will operate in close proximity, they must be capable of</a:t>
            </a:r>
          </a:p>
          <a:p>
            <a:r>
              <a:rPr lang="en-US" dirty="0"/>
              <a:t>Autonomous coordination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19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fact, it is not enough even if all owners know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example, in a society, even if all drivers know the traffic rules and there is an implicit trust that all drivers will follow any rules that they know, </a:t>
                </a:r>
              </a:p>
              <a:p>
                <a:r>
                  <a:rPr lang="en-US" dirty="0"/>
                  <a:t>to feel safe, a driver needs to know that all other drivers know the same rules </a:t>
                </a:r>
              </a:p>
              <a:p>
                <a:endParaRPr lang="en-US" dirty="0"/>
              </a:p>
              <a:p>
                <a:r>
                  <a:rPr lang="en-US" dirty="0"/>
                  <a:t>Therefore, we define a safe state for DAC as E2GPhi </a:t>
                </a:r>
              </a:p>
              <a:p>
                <a:r>
                  <a:rPr lang="en-US" dirty="0"/>
                  <a:t>where Phi is the latest set of authorized plans</a:t>
                </a:r>
              </a:p>
              <a:p>
                <a:r>
                  <a:rPr lang="en-US" dirty="0" err="1"/>
                  <a:t>EGphi</a:t>
                </a:r>
                <a:r>
                  <a:rPr lang="en-US" dirty="0"/>
                  <a:t> represents that all owners know phi</a:t>
                </a:r>
              </a:p>
              <a:p>
                <a:r>
                  <a:rPr lang="en-US" dirty="0"/>
                  <a:t>And E2GPhi represents that all owners know that all owners know Phi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fact, it is not enough even if all owners know about </a:t>
                </a:r>
                <a:r>
                  <a:rPr lang="en-US" b="0" i="0">
                    <a:latin typeface="Cambria Math" panose="02040503050406030204" pitchFamily="18" charset="0"/>
                  </a:rPr>
                  <a:t>𝜙 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example, in a society, even if all drivers know the traffic rules and there is an implicit trust that all drivers will follow any rules that they know, </a:t>
                </a:r>
              </a:p>
              <a:p>
                <a:r>
                  <a:rPr lang="en-US" dirty="0"/>
                  <a:t>to feel safe, a driver needs to know that all other drivers know the same rules </a:t>
                </a:r>
              </a:p>
              <a:p>
                <a:endParaRPr lang="en-US" dirty="0"/>
              </a:p>
              <a:p>
                <a:r>
                  <a:rPr lang="en-US" dirty="0"/>
                  <a:t>Therefore, we define a safe state for DAC as E2GPhi </a:t>
                </a:r>
              </a:p>
              <a:p>
                <a:r>
                  <a:rPr lang="en-US" dirty="0"/>
                  <a:t>where Phi is the latest set of authorized plans</a:t>
                </a:r>
              </a:p>
              <a:p>
                <a:r>
                  <a:rPr lang="en-US" dirty="0" err="1"/>
                  <a:t>EGphi</a:t>
                </a:r>
                <a:r>
                  <a:rPr lang="en-US" dirty="0"/>
                  <a:t> represents that all owners know phi</a:t>
                </a:r>
              </a:p>
              <a:p>
                <a:r>
                  <a:rPr lang="en-US" dirty="0"/>
                  <a:t>And E2GPhi represents that all owners know that all owners know Phi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73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problem statement for knowledge propagation in DAC </a:t>
            </a:r>
          </a:p>
          <a:p>
            <a:r>
              <a:rPr lang="en-US" dirty="0"/>
              <a:t>can be stated in terms of two sets K and G</a:t>
            </a:r>
          </a:p>
          <a:p>
            <a:endParaRPr lang="en-US" dirty="0"/>
          </a:p>
          <a:p>
            <a:r>
              <a:rPr lang="en-US" dirty="0"/>
              <a:t>Where K is the set of agents that know phi</a:t>
            </a:r>
          </a:p>
          <a:p>
            <a:r>
              <a:rPr lang="en-US" dirty="0"/>
              <a:t>And G is the set of owners</a:t>
            </a:r>
          </a:p>
          <a:p>
            <a:endParaRPr lang="en-US" dirty="0"/>
          </a:p>
          <a:p>
            <a:r>
              <a:rPr lang="en-US" dirty="0"/>
              <a:t>All agents in K must try to propagate phi to attain E2Gphi and at least one member of K should learn that E2GPhi has been attained</a:t>
            </a:r>
          </a:p>
          <a:p>
            <a:endParaRPr lang="en-US" dirty="0"/>
          </a:p>
          <a:p>
            <a:r>
              <a:rPr lang="en-US" dirty="0"/>
              <a:t>We present a Two Phase acknowledge protocol that has two logically separate sets of agents</a:t>
            </a:r>
          </a:p>
          <a:p>
            <a:endParaRPr lang="en-US" dirty="0"/>
          </a:p>
          <a:p>
            <a:r>
              <a:rPr lang="en-US" dirty="0"/>
              <a:t>Propagators know the same value Phi and the set of learners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Learners can learn a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95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perspective of a single propagator TAP proceeds as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87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mechanically verified two correctness properties for TAP using TLAPS</a:t>
            </a:r>
          </a:p>
          <a:p>
            <a:endParaRPr lang="en-US" dirty="0"/>
          </a:p>
          <a:p>
            <a:r>
              <a:rPr lang="en-US" dirty="0"/>
              <a:t>Safety states that a propagator will not learn E2GPhi if all learners have not learnt </a:t>
            </a:r>
            <a:r>
              <a:rPr lang="en-US" dirty="0" err="1"/>
              <a:t>EGPhi</a:t>
            </a:r>
            <a:endParaRPr lang="en-US" dirty="0"/>
          </a:p>
          <a:p>
            <a:endParaRPr lang="en-US" dirty="0"/>
          </a:p>
          <a:p>
            <a:r>
              <a:rPr lang="en-US" dirty="0"/>
              <a:t>Eventual progress states that eventually a propagator will learn E2GPhi</a:t>
            </a:r>
          </a:p>
          <a:p>
            <a:endParaRPr lang="en-US" dirty="0"/>
          </a:p>
          <a:p>
            <a:r>
              <a:rPr lang="en-US" dirty="0"/>
              <a:t>To prove these properties, we had to assume that </a:t>
            </a:r>
          </a:p>
          <a:p>
            <a:r>
              <a:rPr lang="en-US" dirty="0"/>
              <a:t>no replica can permanently fail and at least one propagator will not permanently fail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09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advantages of TAP are that</a:t>
            </a:r>
          </a:p>
          <a:p>
            <a:r>
              <a:rPr lang="en-US" dirty="0"/>
              <a:t>It can attain a suitable state of knowledge for DAC </a:t>
            </a:r>
          </a:p>
          <a:p>
            <a:r>
              <a:rPr lang="en-US" dirty="0"/>
              <a:t>and it has been mechanically verified for correctness</a:t>
            </a:r>
          </a:p>
          <a:p>
            <a:endParaRPr lang="en-US" dirty="0"/>
          </a:p>
          <a:p>
            <a:r>
              <a:rPr lang="en-US" dirty="0"/>
              <a:t>However, TAP cannot tolerate the failure of even one learner</a:t>
            </a:r>
          </a:p>
          <a:p>
            <a:r>
              <a:rPr lang="en-US" dirty="0"/>
              <a:t>And like Synod, a guarantee of eventual progress is not sufficient </a:t>
            </a:r>
          </a:p>
          <a:p>
            <a:r>
              <a:rPr lang="en-US" dirty="0"/>
              <a:t>and we have not considered Byzantine or adversarial agents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60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Until now, we have only talked about eventual progress that does not provide any time bounds</a:t>
            </a:r>
          </a:p>
          <a:p>
            <a:endParaRPr lang="en-US" dirty="0"/>
          </a:p>
          <a:p>
            <a:r>
              <a:rPr lang="en-US" dirty="0"/>
              <a:t>But it is a necessary precondition for guaranteeing timely progress</a:t>
            </a:r>
          </a:p>
          <a:p>
            <a:endParaRPr lang="en-US" dirty="0"/>
          </a:p>
          <a:p>
            <a:r>
              <a:rPr lang="en-US" dirty="0"/>
              <a:t>However, since distributed algorithms deployed over VANETs operate in unpredictable conditions,</a:t>
            </a:r>
          </a:p>
          <a:p>
            <a:r>
              <a:rPr lang="en-US" dirty="0"/>
              <a:t>It is not possible to provide deterministic properties such as “consensus will take at most 1 second”</a:t>
            </a:r>
          </a:p>
          <a:p>
            <a:endParaRPr lang="en-US" dirty="0"/>
          </a:p>
          <a:p>
            <a:r>
              <a:rPr lang="en-US" dirty="0"/>
              <a:t>Therefore, we introduce ways to provide guarantees of probabilistic properties of timely progress</a:t>
            </a:r>
          </a:p>
          <a:p>
            <a:r>
              <a:rPr lang="en-US" dirty="0"/>
              <a:t>Such as “consensus will take at most 1 second with 99.9999% probability“ </a:t>
            </a:r>
          </a:p>
          <a:p>
            <a:r>
              <a:rPr lang="en-US" dirty="0"/>
              <a:t>that can still be useful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9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Such properties can be derived by stochastically modeling the conditions</a:t>
            </a:r>
          </a:p>
          <a:p>
            <a:r>
              <a:rPr lang="en-US" dirty="0"/>
              <a:t>Using theoretical or data-driven models</a:t>
            </a:r>
          </a:p>
          <a:p>
            <a:endParaRPr lang="en-US" dirty="0"/>
          </a:p>
          <a:p>
            <a:r>
              <a:rPr lang="en-US" dirty="0"/>
              <a:t>Theoretical models are based on analytical properties while</a:t>
            </a:r>
          </a:p>
          <a:p>
            <a:r>
              <a:rPr lang="en-US" dirty="0"/>
              <a:t>Data driven models are based on real-time or historical observations</a:t>
            </a:r>
          </a:p>
          <a:p>
            <a:endParaRPr lang="en-US" dirty="0"/>
          </a:p>
          <a:p>
            <a:r>
              <a:rPr lang="en-US" dirty="0"/>
              <a:t>Since vehicle to vehicle communication is affected by several factors such as the mobility of agents, </a:t>
            </a:r>
          </a:p>
          <a:p>
            <a:r>
              <a:rPr lang="en-US" dirty="0"/>
              <a:t>appropriate models must be used</a:t>
            </a:r>
          </a:p>
          <a:p>
            <a:endParaRPr lang="en-US" dirty="0"/>
          </a:p>
          <a:p>
            <a:r>
              <a:rPr lang="en-US" dirty="0"/>
              <a:t>For example, in situations where a source and destination are not in direct transmission range, relaying can be used</a:t>
            </a:r>
          </a:p>
          <a:p>
            <a:endParaRPr lang="en-US" dirty="0"/>
          </a:p>
          <a:p>
            <a:r>
              <a:rPr lang="en-US" dirty="0"/>
              <a:t>And inside each aircraft, a queue may be implemented to process the incoming messages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93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model message transmission delays in VANETs,</a:t>
            </a:r>
          </a:p>
          <a:p>
            <a:r>
              <a:rPr lang="en-US" dirty="0"/>
              <a:t>We use theory from relaying protocols </a:t>
            </a:r>
          </a:p>
          <a:p>
            <a:r>
              <a:rPr lang="en-US" dirty="0"/>
              <a:t>where a message can be transmitted between a source and a destination</a:t>
            </a:r>
          </a:p>
          <a:p>
            <a:r>
              <a:rPr lang="en-US" dirty="0"/>
              <a:t>Via one or more relay nodes</a:t>
            </a:r>
          </a:p>
          <a:p>
            <a:endParaRPr lang="en-US" dirty="0"/>
          </a:p>
          <a:p>
            <a:r>
              <a:rPr lang="en-US" dirty="0"/>
              <a:t>If n relay nodes are used, then the message is said to have made n+1 hops</a:t>
            </a:r>
          </a:p>
          <a:p>
            <a:endParaRPr lang="en-US" dirty="0"/>
          </a:p>
          <a:p>
            <a:r>
              <a:rPr lang="en-US" dirty="0"/>
              <a:t>We specifically model the MTR protocol where messages can make a maximum of two hops</a:t>
            </a:r>
          </a:p>
          <a:p>
            <a:r>
              <a:rPr lang="en-US" dirty="0"/>
              <a:t>And mechanically prove that the transmission time is exponentially distributed with the rate parameter </a:t>
            </a:r>
            <a:r>
              <a:rPr lang="en-US" dirty="0" err="1"/>
              <a:t>lambda_MTR_M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lambda_mtr</a:t>
            </a:r>
            <a:r>
              <a:rPr lang="en-US" dirty="0"/>
              <a:t> is the rate parameter of the node intermeeting times</a:t>
            </a:r>
          </a:p>
          <a:p>
            <a:r>
              <a:rPr lang="en-US" dirty="0"/>
              <a:t>And M is the number of relay nodes available for use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042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model message processing delays, we use theory of queueing systems </a:t>
            </a:r>
          </a:p>
          <a:p>
            <a:r>
              <a:rPr lang="en-US" dirty="0"/>
              <a:t>where messages are stored in a buffer until they can be processed by one or more servers</a:t>
            </a:r>
          </a:p>
          <a:p>
            <a:endParaRPr lang="en-US" dirty="0"/>
          </a:p>
          <a:p>
            <a:r>
              <a:rPr lang="en-US" dirty="0"/>
              <a:t>We use the M/M/1 queueing system where</a:t>
            </a:r>
          </a:p>
          <a:p>
            <a:r>
              <a:rPr lang="en-US" dirty="0"/>
              <a:t>There is only one server </a:t>
            </a:r>
          </a:p>
          <a:p>
            <a:r>
              <a:rPr lang="en-US" dirty="0"/>
              <a:t>And the message interarrival and service times are exponentially distributed with the rate parameters</a:t>
            </a:r>
          </a:p>
          <a:p>
            <a:r>
              <a:rPr lang="en-US" dirty="0" err="1"/>
              <a:t>Lambda_a</a:t>
            </a:r>
            <a:r>
              <a:rPr lang="en-US" dirty="0"/>
              <a:t> and </a:t>
            </a:r>
            <a:r>
              <a:rPr lang="en-US" dirty="0" err="1"/>
              <a:t>mu_s</a:t>
            </a:r>
            <a:endParaRPr lang="en-US" dirty="0"/>
          </a:p>
          <a:p>
            <a:r>
              <a:rPr lang="en-US" dirty="0"/>
              <a:t>And mechanically verify that the processing times will be exponentially distributed with the rate </a:t>
            </a:r>
            <a:r>
              <a:rPr lang="en-US" dirty="0" err="1"/>
              <a:t>mu_s</a:t>
            </a:r>
            <a:r>
              <a:rPr lang="en-US" dirty="0"/>
              <a:t> - </a:t>
            </a:r>
            <a:r>
              <a:rPr lang="en-US" dirty="0" err="1"/>
              <a:t>lambda_a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81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probabilistic properties of delays in the MTR protocol and M/M/1 queues, </a:t>
            </a:r>
          </a:p>
          <a:p>
            <a:r>
              <a:rPr lang="en-US" dirty="0"/>
              <a:t>We have derived a probabilistic progress property for distributed algorithms with a </a:t>
            </a:r>
          </a:p>
          <a:p>
            <a:r>
              <a:rPr lang="en-US" dirty="0"/>
              <a:t>Deterministic number of messages N_M</a:t>
            </a:r>
          </a:p>
          <a:p>
            <a:endParaRPr lang="en-US" dirty="0"/>
          </a:p>
          <a:p>
            <a:r>
              <a:rPr lang="en-US" dirty="0"/>
              <a:t>In this property shown, F_ER(</a:t>
            </a:r>
            <a:r>
              <a:rPr lang="en-US" dirty="0" err="1"/>
              <a:t>t,k,lambda</a:t>
            </a:r>
            <a:r>
              <a:rPr lang="en-US" dirty="0"/>
              <a:t>) represents the CDF of an erlang distribution with rate parameter lambda and shape parameter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6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Coordination can be done in two ways - centralized and decentralized</a:t>
            </a:r>
          </a:p>
          <a:p>
            <a:endParaRPr lang="en-US" dirty="0"/>
          </a:p>
          <a:p>
            <a:r>
              <a:rPr lang="en-US" dirty="0"/>
              <a:t>Centralized coordination is easy as there is a central coordinator that acts as the authority</a:t>
            </a:r>
          </a:p>
          <a:p>
            <a:endParaRPr lang="en-US" dirty="0"/>
          </a:p>
          <a:p>
            <a:r>
              <a:rPr lang="en-US" dirty="0"/>
              <a:t>Decentralized coordination is harder as there is no central authority</a:t>
            </a:r>
          </a:p>
          <a:p>
            <a:endParaRPr lang="en-US" dirty="0"/>
          </a:p>
          <a:p>
            <a:r>
              <a:rPr lang="en-US" dirty="0"/>
              <a:t>However, the decentralized approach is more fault tolerant than the centralized approach </a:t>
            </a:r>
          </a:p>
          <a:p>
            <a:r>
              <a:rPr lang="en-US" dirty="0"/>
              <a:t>as the agents can still coordinate if one or more agents fail </a:t>
            </a:r>
          </a:p>
          <a:p>
            <a:r>
              <a:rPr lang="en-US" dirty="0"/>
              <a:t>while the failure of the coordinator can stall coordination</a:t>
            </a:r>
          </a:p>
          <a:p>
            <a:endParaRPr lang="en-US" dirty="0"/>
          </a:p>
          <a:p>
            <a:r>
              <a:rPr lang="en-US" dirty="0"/>
              <a:t>Moreover, a coordinator also becomes a bottleneck as it has to process all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141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Mechanically verifying such complex probabilistic properties requires access to logical constructs</a:t>
            </a:r>
          </a:p>
          <a:p>
            <a:r>
              <a:rPr lang="en-US" dirty="0"/>
              <a:t>That can be used to represent domain specific concepts such as mobility models, relaying protocols,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Such constructs are difficult to develop from scratch as it requires</a:t>
            </a:r>
          </a:p>
          <a:p>
            <a:r>
              <a:rPr lang="en-US" dirty="0"/>
              <a:t>Domain-knowledge, </a:t>
            </a:r>
          </a:p>
          <a:p>
            <a:r>
              <a:rPr lang="en-US" dirty="0"/>
              <a:t>expertise in formal reasoning techniques,,</a:t>
            </a:r>
          </a:p>
          <a:p>
            <a:r>
              <a:rPr lang="en-US" dirty="0"/>
              <a:t>Mastery in a machine-checkable language,</a:t>
            </a:r>
          </a:p>
          <a:p>
            <a:r>
              <a:rPr lang="en-US" dirty="0"/>
              <a:t>And significant time and effort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46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having a pre-developed library of domain-specific constructs </a:t>
            </a:r>
          </a:p>
          <a:p>
            <a:r>
              <a:rPr lang="en-US" dirty="0"/>
              <a:t>that can be used in different contexts during proof development </a:t>
            </a:r>
          </a:p>
          <a:p>
            <a:endParaRPr lang="en-US" dirty="0"/>
          </a:p>
          <a:p>
            <a:r>
              <a:rPr lang="en-US" dirty="0"/>
              <a:t>Just like libraries of traditional programming languages</a:t>
            </a:r>
          </a:p>
          <a:p>
            <a:endParaRPr lang="en-US" dirty="0"/>
          </a:p>
          <a:p>
            <a:r>
              <a:rPr lang="en-US" dirty="0"/>
              <a:t>Can be very useful for verification</a:t>
            </a:r>
          </a:p>
          <a:p>
            <a:endParaRPr lang="en-US" dirty="0"/>
          </a:p>
          <a:p>
            <a:r>
              <a:rPr lang="en-US" dirty="0"/>
              <a:t>We have developed such a library in Athena that is tailored towards distributed algorithms deployed over VANETs</a:t>
            </a:r>
          </a:p>
          <a:p>
            <a:r>
              <a:rPr lang="en-US" dirty="0"/>
              <a:t>Which allows us to express concepts from domains such as </a:t>
            </a:r>
          </a:p>
          <a:p>
            <a:r>
              <a:rPr lang="en-US" dirty="0"/>
              <a:t>mathematics, </a:t>
            </a:r>
          </a:p>
          <a:p>
            <a:r>
              <a:rPr lang="en-US" dirty="0"/>
              <a:t>relaying protocols, </a:t>
            </a:r>
          </a:p>
          <a:p>
            <a:r>
              <a:rPr lang="en-US" dirty="0"/>
              <a:t>Queues,</a:t>
            </a:r>
          </a:p>
          <a:p>
            <a:r>
              <a:rPr lang="en-US" dirty="0"/>
              <a:t>And distributed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49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can see an example of a probabilistic property related to timely progress</a:t>
            </a:r>
          </a:p>
          <a:p>
            <a:r>
              <a:rPr lang="en-US" dirty="0"/>
              <a:t>That uses our Athena constructs for expressing concepts such as </a:t>
            </a:r>
          </a:p>
          <a:p>
            <a:r>
              <a:rPr lang="en-US" dirty="0"/>
              <a:t>the total time for progress,</a:t>
            </a:r>
          </a:p>
          <a:p>
            <a:r>
              <a:rPr lang="en-US" dirty="0"/>
              <a:t>Message transmission times, </a:t>
            </a:r>
          </a:p>
          <a:p>
            <a:r>
              <a:rPr lang="en-US" dirty="0"/>
              <a:t>And message processing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26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tried to keep our formalizations general and reusable so that common results</a:t>
            </a:r>
          </a:p>
          <a:p>
            <a:r>
              <a:rPr lang="en-US" dirty="0"/>
              <a:t>Can be simply plugged in to different contexts during proof development</a:t>
            </a:r>
          </a:p>
          <a:p>
            <a:endParaRPr lang="en-US" dirty="0"/>
          </a:p>
          <a:p>
            <a:r>
              <a:rPr lang="en-US" dirty="0"/>
              <a:t>Here we can see an example of the CDF-prob-conjecture, </a:t>
            </a:r>
          </a:p>
          <a:p>
            <a:r>
              <a:rPr lang="en-US" dirty="0"/>
              <a:t>which expresses the relationship between </a:t>
            </a:r>
            <a:r>
              <a:rPr lang="en-US" dirty="0" err="1"/>
              <a:t>Cdf</a:t>
            </a:r>
            <a:r>
              <a:rPr lang="en-US" dirty="0"/>
              <a:t> and probability, </a:t>
            </a:r>
          </a:p>
          <a:p>
            <a:r>
              <a:rPr lang="en-US" dirty="0"/>
              <a:t>being plugged into two different proof contexts as required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307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figure shows the hierarchy of version 0.1 of our library</a:t>
            </a:r>
          </a:p>
          <a:p>
            <a:endParaRPr lang="en-US" dirty="0"/>
          </a:p>
          <a:p>
            <a:r>
              <a:rPr lang="en-US" dirty="0"/>
              <a:t>There are four main components</a:t>
            </a:r>
          </a:p>
          <a:p>
            <a:r>
              <a:rPr lang="en-US" dirty="0"/>
              <a:t>The highest component has some constructs to express concepts from general mathematics</a:t>
            </a:r>
          </a:p>
          <a:p>
            <a:r>
              <a:rPr lang="en-US" dirty="0"/>
              <a:t>The next component has constructs and proofs form probability theory</a:t>
            </a:r>
          </a:p>
          <a:p>
            <a:r>
              <a:rPr lang="en-US" dirty="0"/>
              <a:t>The Network theory component has results about queues, and VANETs</a:t>
            </a:r>
          </a:p>
          <a:p>
            <a:r>
              <a:rPr lang="en-US" dirty="0"/>
              <a:t>And The lowermost component has results about timely progress of distributed algorithms in VANETs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79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 </a:t>
            </a:r>
          </a:p>
          <a:p>
            <a:r>
              <a:rPr lang="en-US" dirty="0"/>
              <a:t>We have presented probabilistic properties that can be useful in the absence of deterministic properties</a:t>
            </a:r>
          </a:p>
          <a:p>
            <a:r>
              <a:rPr lang="en-US" dirty="0"/>
              <a:t>And a proof library to mechanically reason about such properties of distributed algorithms in VANETs</a:t>
            </a:r>
          </a:p>
          <a:p>
            <a:endParaRPr lang="en-US" dirty="0"/>
          </a:p>
          <a:p>
            <a:r>
              <a:rPr lang="en-US" dirty="0"/>
              <a:t>However, such theoretical properties can only be relevant if the assumptions hold at runtime</a:t>
            </a:r>
          </a:p>
          <a:p>
            <a:r>
              <a:rPr lang="en-US" dirty="0"/>
              <a:t>Moreover, the current version of our library has some conjectures and does not support algorithms with non-deterministic number</a:t>
            </a:r>
          </a:p>
          <a:p>
            <a:r>
              <a:rPr lang="en-US" dirty="0"/>
              <a:t>Of messages such as the Synod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169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discussed previously,</a:t>
            </a:r>
          </a:p>
          <a:p>
            <a:r>
              <a:rPr lang="en-US" dirty="0"/>
              <a:t>Properties based on theoretical assumptions may not be relevant at runtime if the assumptions do not hold at runtime</a:t>
            </a:r>
          </a:p>
          <a:p>
            <a:endParaRPr lang="en-US" dirty="0"/>
          </a:p>
          <a:p>
            <a:r>
              <a:rPr lang="en-US" dirty="0"/>
              <a:t>Therefore, in such situations, it is necessary to guarantee properties that are relevant at runtime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developing machine-checked proofs of complex properties requires significant manual effort </a:t>
            </a:r>
          </a:p>
          <a:p>
            <a:r>
              <a:rPr lang="en-US" dirty="0"/>
              <a:t>that cannot be efficiently done at runtime to keep up with the dynamically changing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642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we propose ways to extend the practicality of theorem proving techniques to runtime </a:t>
            </a:r>
          </a:p>
          <a:p>
            <a:endParaRPr lang="en-US" dirty="0"/>
          </a:p>
          <a:p>
            <a:r>
              <a:rPr lang="en-US" dirty="0"/>
              <a:t>Dynamic data driven applications systems is a paradigm that uses feedback loops to dynamically update internal models </a:t>
            </a:r>
          </a:p>
          <a:p>
            <a:r>
              <a:rPr lang="en-US" dirty="0"/>
              <a:t>of systems, giving way to highly adaptive systems that can adapt with real time data</a:t>
            </a:r>
          </a:p>
          <a:p>
            <a:endParaRPr lang="en-US" dirty="0"/>
          </a:p>
          <a:p>
            <a:r>
              <a:rPr lang="en-US" dirty="0"/>
              <a:t>We use the DDDAS paradigm to propose some techniques for the runtime verification of distributed applications</a:t>
            </a:r>
          </a:p>
          <a:p>
            <a:endParaRPr lang="en-US" dirty="0"/>
          </a:p>
          <a:p>
            <a:r>
              <a:rPr lang="en-US" dirty="0"/>
              <a:t>They are</a:t>
            </a:r>
          </a:p>
          <a:p>
            <a:r>
              <a:rPr lang="en-US" dirty="0"/>
              <a:t>Progress envelopes</a:t>
            </a:r>
          </a:p>
          <a:p>
            <a:r>
              <a:rPr lang="en-US" dirty="0"/>
              <a:t>Parameterized proofs</a:t>
            </a:r>
          </a:p>
          <a:p>
            <a:r>
              <a:rPr lang="en-US" dirty="0"/>
              <a:t>And a formal </a:t>
            </a:r>
            <a:r>
              <a:rPr lang="en-US" dirty="0" err="1"/>
              <a:t>dddas</a:t>
            </a:r>
            <a:r>
              <a:rPr lang="en-US" dirty="0"/>
              <a:t> feedback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037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formal progress envelope is a computable subset of the operational state space where a proof of progress holds</a:t>
            </a:r>
          </a:p>
          <a:p>
            <a:endParaRPr lang="en-US" dirty="0"/>
          </a:p>
          <a:p>
            <a:r>
              <a:rPr lang="en-US" dirty="0"/>
              <a:t>For example, if we have a property that round trip message delay will take at most 30 seconds with probability 99.9999%</a:t>
            </a:r>
          </a:p>
          <a:p>
            <a:r>
              <a:rPr lang="en-US" dirty="0"/>
              <a:t>which assumes that the delays will be normally distributed with a mean 5 and variance 1</a:t>
            </a:r>
          </a:p>
          <a:p>
            <a:r>
              <a:rPr lang="en-US" dirty="0"/>
              <a:t>Then at runtime, if we observe that in a period the delays are not normal - then this period will be outside the envelope</a:t>
            </a:r>
          </a:p>
          <a:p>
            <a:endParaRPr lang="en-US" dirty="0"/>
          </a:p>
          <a:p>
            <a:r>
              <a:rPr lang="en-US" dirty="0"/>
              <a:t>Similarly, if in another period, the delays closely follow the assumptions, then this period will be inside the envelope</a:t>
            </a:r>
          </a:p>
          <a:p>
            <a:endParaRPr lang="en-US" dirty="0"/>
          </a:p>
          <a:p>
            <a:r>
              <a:rPr lang="en-US" dirty="0"/>
              <a:t>It must be noted that progress envelopes must only be defined by parameters that can be quantified and measured at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0768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Parameterized proofs are proofs of properties that are functions of progress envelope parameters</a:t>
            </a:r>
          </a:p>
          <a:p>
            <a:endParaRPr lang="en-US" dirty="0"/>
          </a:p>
          <a:p>
            <a:r>
              <a:rPr lang="en-US" dirty="0"/>
              <a:t>For example, we can have a property that states the total message delay in term of a given mean and variance</a:t>
            </a:r>
          </a:p>
          <a:p>
            <a:endParaRPr lang="en-US" dirty="0"/>
          </a:p>
          <a:p>
            <a:r>
              <a:rPr lang="en-US" dirty="0"/>
              <a:t>Such proofs can be machine checked before deployment </a:t>
            </a:r>
          </a:p>
          <a:p>
            <a:r>
              <a:rPr lang="en-US" dirty="0"/>
              <a:t>and then instantiated at runtime using the observed values of parameters</a:t>
            </a:r>
          </a:p>
          <a:p>
            <a:endParaRPr lang="en-US" dirty="0"/>
          </a:p>
          <a:p>
            <a:r>
              <a:rPr lang="en-US" dirty="0"/>
              <a:t>This allows the generated properties to be relevant and mechanically verified</a:t>
            </a:r>
          </a:p>
          <a:p>
            <a:endParaRPr lang="en-US" dirty="0"/>
          </a:p>
          <a:p>
            <a:r>
              <a:rPr lang="en-US" dirty="0"/>
              <a:t>Sentinels are special runtime accessible programs that can analyze real-life data streams against envelope parameters to detect violations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54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thesis, we study decentralized coordination since a centralized coordinator may not always be available for vehicular systems</a:t>
            </a:r>
          </a:p>
          <a:p>
            <a:endParaRPr lang="en-US" dirty="0"/>
          </a:p>
          <a:p>
            <a:r>
              <a:rPr lang="en-US" dirty="0"/>
              <a:t>In the absence of a coordinator, the vehicles must still be able to operate safely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933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parametrized proofs and formal envelopes, we propose a DDDAS feedback loop</a:t>
            </a:r>
          </a:p>
          <a:p>
            <a:r>
              <a:rPr lang="en-US" dirty="0"/>
              <a:t>For the runtime verification of dynamic systems</a:t>
            </a:r>
          </a:p>
          <a:p>
            <a:endParaRPr lang="en-US" dirty="0"/>
          </a:p>
          <a:p>
            <a:r>
              <a:rPr lang="en-US" dirty="0"/>
              <a:t>In this approach, there are four components</a:t>
            </a:r>
          </a:p>
          <a:p>
            <a:endParaRPr lang="en-US" dirty="0"/>
          </a:p>
          <a:p>
            <a:r>
              <a:rPr lang="en-US" dirty="0"/>
              <a:t>The live system runs the application and sends real-time parameters to the sentinels</a:t>
            </a:r>
          </a:p>
          <a:p>
            <a:endParaRPr lang="en-US" dirty="0"/>
          </a:p>
          <a:p>
            <a:r>
              <a:rPr lang="en-US" dirty="0"/>
              <a:t>The sentinels analyze the parameters against the latest envelopes and sends informs the proof refinement component if the envelopes are violated</a:t>
            </a:r>
          </a:p>
          <a:p>
            <a:endParaRPr lang="en-US" dirty="0"/>
          </a:p>
          <a:p>
            <a:r>
              <a:rPr lang="en-US" dirty="0"/>
              <a:t>The proof refinement component instantiates parameterized proofs to generate new properties and envelopes which are sent to the model refinement component</a:t>
            </a:r>
          </a:p>
          <a:p>
            <a:endParaRPr lang="en-US" dirty="0"/>
          </a:p>
          <a:p>
            <a:r>
              <a:rPr lang="en-US" dirty="0"/>
              <a:t>The model refinement component can use the knowledge of the latest properties to decide  </a:t>
            </a:r>
          </a:p>
          <a:p>
            <a:r>
              <a:rPr lang="en-US" dirty="0"/>
              <a:t>If the system model must be updated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794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created a very simple implementation of the formal DDDAS feedback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206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 </a:t>
            </a:r>
          </a:p>
          <a:p>
            <a:r>
              <a:rPr lang="en-US" dirty="0"/>
              <a:t>Our techniques allow the development of machine-checked guarantees that are relevant at runtime </a:t>
            </a:r>
          </a:p>
          <a:p>
            <a:r>
              <a:rPr lang="en-US" dirty="0"/>
              <a:t>and can be used for the runtime verification of dynamic distributed systems</a:t>
            </a:r>
          </a:p>
          <a:p>
            <a:endParaRPr lang="en-US" dirty="0"/>
          </a:p>
          <a:p>
            <a:r>
              <a:rPr lang="en-US" dirty="0"/>
              <a:t>However, it is not highly scalable as it is limited by the number of parameterized proofs that can be developed pre-deployment</a:t>
            </a:r>
          </a:p>
          <a:p>
            <a:r>
              <a:rPr lang="en-US" dirty="0"/>
              <a:t>If the conditions do not allow instantiation of the pre-developed proofs, no guarantees can be provided</a:t>
            </a:r>
          </a:p>
          <a:p>
            <a:endParaRPr lang="en-US" dirty="0"/>
          </a:p>
          <a:p>
            <a:r>
              <a:rPr lang="en-US" dirty="0"/>
              <a:t>Our approach has also not been experimentally evaluated with respect to real-life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085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DAC, candidates must be able to detect and resolve conflicts with the flight plans of the owners</a:t>
            </a:r>
          </a:p>
          <a:p>
            <a:r>
              <a:rPr lang="en-US" dirty="0"/>
              <a:t>Without creating new conflicts in the process</a:t>
            </a:r>
          </a:p>
          <a:p>
            <a:endParaRPr lang="en-US" dirty="0"/>
          </a:p>
          <a:p>
            <a:r>
              <a:rPr lang="en-US" dirty="0"/>
              <a:t>We define a flight plan as a series of 4d waypoints connected by constant-velocity flight segments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781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conflict or a Near Mid Air collision is defined as the simultaneous violation of</a:t>
            </a:r>
          </a:p>
          <a:p>
            <a:r>
              <a:rPr lang="en-US" dirty="0"/>
              <a:t>Horizontal and vertical thresholds between two airborne aircraft</a:t>
            </a:r>
          </a:p>
          <a:p>
            <a:endParaRPr lang="en-US" dirty="0"/>
          </a:p>
          <a:p>
            <a:r>
              <a:rPr lang="en-US" dirty="0"/>
              <a:t>These thresholds can be visualized as a cylindrical well-clear volume around each aircraft</a:t>
            </a:r>
          </a:p>
          <a:p>
            <a:endParaRPr lang="en-US" dirty="0"/>
          </a:p>
          <a:p>
            <a:r>
              <a:rPr lang="en-US" dirty="0"/>
              <a:t>If the well-clear volumes of two aircraft intersect, they are said to be in an NMAC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4578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problem statement for conflict resolution can be stated as</a:t>
                </a:r>
              </a:p>
              <a:p>
                <a:endParaRPr lang="en-US" dirty="0"/>
              </a:p>
              <a:p>
                <a:r>
                  <a:rPr lang="en-US" dirty="0"/>
                  <a:t>There is a set of authorized traffic flight plans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are thresholds D and H</a:t>
                </a:r>
              </a:p>
              <a:p>
                <a:r>
                  <a:rPr lang="en-US" dirty="0"/>
                  <a:t>An initial flight plan F for an </a:t>
                </a:r>
                <a:r>
                  <a:rPr lang="en-US" dirty="0" err="1"/>
                  <a:t>ownship</a:t>
                </a:r>
                <a:r>
                  <a:rPr lang="en-US" dirty="0"/>
                  <a:t> is given which is not safe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set of allowed ground speeds for the </a:t>
                </a:r>
                <a:r>
                  <a:rPr lang="en-US" dirty="0" err="1"/>
                  <a:t>ownship</a:t>
                </a:r>
                <a:r>
                  <a:rPr lang="en-US" dirty="0"/>
                  <a:t> is given </a:t>
                </a:r>
              </a:p>
              <a:p>
                <a:endParaRPr lang="en-US" dirty="0"/>
              </a:p>
              <a:p>
                <a:r>
                  <a:rPr lang="en-US" dirty="0"/>
                  <a:t>The goal is to compute a plan F’ that is safe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Our strategy is to adjust the groundspeed in each segment of the </a:t>
                </a:r>
                <a:r>
                  <a:rPr lang="en-US" dirty="0" err="1"/>
                  <a:t>ownships</a:t>
                </a:r>
                <a:r>
                  <a:rPr lang="en-US" dirty="0"/>
                  <a:t> plan to avoid any NMACs</a:t>
                </a:r>
              </a:p>
              <a:p>
                <a:r>
                  <a:rPr lang="en-US" dirty="0"/>
                  <a:t>The vertical speed is then adjusted to retain the 3D profile of the original plan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problem statement for conflict resolution can be stated as</a:t>
                </a:r>
              </a:p>
              <a:p>
                <a:endParaRPr lang="en-US" dirty="0"/>
              </a:p>
              <a:p>
                <a:r>
                  <a:rPr lang="en-US" dirty="0"/>
                  <a:t>There is a set of authorized traffic flight plans </a:t>
                </a:r>
                <a:r>
                  <a:rPr lang="en-US" b="0" i="0">
                    <a:latin typeface="Cambria Math" panose="02040503050406030204" pitchFamily="18" charset="0"/>
                  </a:rPr>
                  <a:t>𝜙</a:t>
                </a:r>
                <a:endParaRPr lang="en-US" dirty="0"/>
              </a:p>
              <a:p>
                <a:r>
                  <a:rPr lang="en-US" dirty="0"/>
                  <a:t>There are thresholds D and H</a:t>
                </a:r>
              </a:p>
              <a:p>
                <a:r>
                  <a:rPr lang="en-US" dirty="0"/>
                  <a:t>An initial flight plan F for an </a:t>
                </a:r>
                <a:r>
                  <a:rPr lang="en-US" dirty="0" err="1"/>
                  <a:t>ownship</a:t>
                </a:r>
                <a:r>
                  <a:rPr lang="en-US" dirty="0"/>
                  <a:t> is given which is not safe with respect to </a:t>
                </a:r>
                <a:r>
                  <a:rPr lang="en-US" b="0" i="0">
                    <a:latin typeface="Cambria Math" panose="02040503050406030204" pitchFamily="18" charset="0"/>
                  </a:rPr>
                  <a:t>𝜙</a:t>
                </a:r>
                <a:endParaRPr lang="en-US" dirty="0"/>
              </a:p>
              <a:p>
                <a:r>
                  <a:rPr lang="en-US" dirty="0"/>
                  <a:t>A set of allowed ground speeds for the </a:t>
                </a:r>
                <a:r>
                  <a:rPr lang="en-US" dirty="0" err="1"/>
                  <a:t>ownship</a:t>
                </a:r>
                <a:r>
                  <a:rPr lang="en-US" dirty="0"/>
                  <a:t> is given </a:t>
                </a:r>
              </a:p>
              <a:p>
                <a:endParaRPr lang="en-US" dirty="0"/>
              </a:p>
              <a:p>
                <a:r>
                  <a:rPr lang="en-US" dirty="0"/>
                  <a:t>The goal is to compute a plan F’ that is safe with respect to </a:t>
                </a:r>
                <a:r>
                  <a:rPr lang="en-US" b="0" i="0">
                    <a:latin typeface="Cambria Math" panose="02040503050406030204" pitchFamily="18" charset="0"/>
                  </a:rPr>
                  <a:t>𝜙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Our strategy is to adjust the groundspeed in each segment of the </a:t>
                </a:r>
                <a:r>
                  <a:rPr lang="en-US" dirty="0" err="1"/>
                  <a:t>ownships</a:t>
                </a:r>
                <a:r>
                  <a:rPr lang="en-US" dirty="0"/>
                  <a:t> plan to avoid any NMACs</a:t>
                </a:r>
              </a:p>
              <a:p>
                <a:r>
                  <a:rPr lang="en-US" dirty="0"/>
                  <a:t>The vertical speed is then adjusted to retain the 3D profile of the original plan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771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assignment of ground speeds can be viewed as a n x m matrix </a:t>
            </a:r>
          </a:p>
          <a:p>
            <a:r>
              <a:rPr lang="en-US" dirty="0"/>
              <a:t>where n is the number of segments and m is the number of allowed ground speeds</a:t>
            </a:r>
          </a:p>
          <a:p>
            <a:endParaRPr lang="en-US" dirty="0"/>
          </a:p>
          <a:p>
            <a:r>
              <a:rPr lang="en-US" dirty="0"/>
              <a:t>M_0 is the matrix with all 0s</a:t>
            </a:r>
          </a:p>
          <a:p>
            <a:endParaRPr lang="en-US" dirty="0"/>
          </a:p>
          <a:p>
            <a:r>
              <a:rPr lang="en-US" dirty="0"/>
              <a:t>We have developed a solve function that can either return a possible assignment matrix </a:t>
            </a:r>
          </a:p>
          <a:p>
            <a:r>
              <a:rPr lang="en-US" dirty="0"/>
              <a:t>Or return M_0 otherwise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743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verified two correctness properties of Solve using Athena</a:t>
                </a:r>
              </a:p>
              <a:p>
                <a:endParaRPr lang="en-US" dirty="0"/>
              </a:p>
              <a:p>
                <a:r>
                  <a:rPr lang="en-US" dirty="0"/>
                  <a:t>Safety states that if solve returns a solution, then the corresponding flight plan will be safe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Completeness states that solve will only return M_0 if there is no possible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verified two correctness properties of Solve using Athena</a:t>
                </a:r>
              </a:p>
              <a:p>
                <a:endParaRPr lang="en-US" dirty="0"/>
              </a:p>
              <a:p>
                <a:r>
                  <a:rPr lang="en-US" dirty="0"/>
                  <a:t>Safety states that if solve returns a solution, then the corresponding flight plan will be safe with respect to </a:t>
                </a:r>
                <a:r>
                  <a:rPr lang="en-US" b="0" i="0">
                    <a:latin typeface="Cambria Math" panose="02040503050406030204" pitchFamily="18" charset="0"/>
                  </a:rPr>
                  <a:t>𝜙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Completeness states that solve will only return M_0 if there is no possible solution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179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</a:t>
            </a:r>
          </a:p>
          <a:p>
            <a:r>
              <a:rPr lang="en-US" dirty="0"/>
              <a:t>Our approach has been formally verified for safety critical </a:t>
            </a:r>
            <a:r>
              <a:rPr lang="en-US" dirty="0" err="1"/>
              <a:t>uam</a:t>
            </a:r>
            <a:r>
              <a:rPr lang="en-US" dirty="0"/>
              <a:t> applications</a:t>
            </a:r>
          </a:p>
          <a:p>
            <a:r>
              <a:rPr lang="en-US" dirty="0"/>
              <a:t>And since there is no spatial deviation, it can be used in situations where there is no room for spatial maneuvers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</a:t>
            </a:r>
          </a:p>
          <a:p>
            <a:r>
              <a:rPr lang="en-US" dirty="0"/>
              <a:t>The limited solutions space considered may not always lead to solutions</a:t>
            </a:r>
          </a:p>
          <a:p>
            <a:r>
              <a:rPr lang="en-US" dirty="0"/>
              <a:t>And it only supports a specific type of flight 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492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I will discuss some observations about our techniques.</a:t>
            </a:r>
          </a:p>
          <a:p>
            <a:endParaRPr lang="en-US" dirty="0"/>
          </a:p>
          <a:p>
            <a:r>
              <a:rPr lang="en-US" dirty="0"/>
              <a:t>We have presented the Failure aware actor model that can be used for reasoning about actor failures, </a:t>
            </a:r>
          </a:p>
          <a:p>
            <a:r>
              <a:rPr lang="en-US" dirty="0"/>
              <a:t>But FAM does not currently allow modeling other factors such as </a:t>
            </a:r>
          </a:p>
          <a:p>
            <a:r>
              <a:rPr lang="en-US" dirty="0"/>
              <a:t>Byzantine agents, message loss, or arbitrary network partitioning scenarios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probabilistic properties we have shown can be useful for aerospace operations, </a:t>
            </a:r>
          </a:p>
          <a:p>
            <a:r>
              <a:rPr lang="en-US" dirty="0"/>
              <a:t>but we have only considered a small subset of all possible theoretical assumptions</a:t>
            </a:r>
          </a:p>
          <a:p>
            <a:r>
              <a:rPr lang="en-US" dirty="0"/>
              <a:t>Much work remains to be done on developing properties under other possible assumptions on the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motivation behind our work is air traffic management for urban air mobility operations which will see a significant increase in the density of aircraft in the national airspace system</a:t>
            </a:r>
          </a:p>
          <a:p>
            <a:endParaRPr lang="en-US" dirty="0"/>
          </a:p>
          <a:p>
            <a:r>
              <a:rPr lang="en-US" dirty="0"/>
              <a:t>As the current human-controlled system of ATM is prone to errors, not scalable, and cannot be verified, it is not appropriate for UAM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153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Our DDDAS-based approach can allow </a:t>
            </a:r>
          </a:p>
          <a:p>
            <a:r>
              <a:rPr lang="en-US" dirty="0"/>
              <a:t>The generation of guarantees that are relevant at runtime,</a:t>
            </a:r>
          </a:p>
          <a:p>
            <a:r>
              <a:rPr lang="en-US" dirty="0"/>
              <a:t>But it has its limitations, and we haven’t performed exhaustive experimental evaluation of the approach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Nevertheless, the techniques we have presented in this talk can be applicable not only</a:t>
            </a:r>
          </a:p>
          <a:p>
            <a:r>
              <a:rPr lang="en-US" dirty="0"/>
              <a:t>For aerospace systems, but also in domains like</a:t>
            </a:r>
          </a:p>
          <a:p>
            <a:r>
              <a:rPr lang="en-US" dirty="0"/>
              <a:t>Autonomous vehicles</a:t>
            </a:r>
          </a:p>
          <a:p>
            <a:r>
              <a:rPr lang="en-US" dirty="0"/>
              <a:t>Smart power grids, </a:t>
            </a:r>
          </a:p>
          <a:p>
            <a:r>
              <a:rPr lang="en-US" dirty="0"/>
              <a:t>and industrial robots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643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interesting future directions of work include the investigation of proof assistants</a:t>
            </a:r>
          </a:p>
          <a:p>
            <a:r>
              <a:rPr lang="en-US" dirty="0"/>
              <a:t>That provide first class support for probabilistic statements and probabilistic deductions</a:t>
            </a:r>
          </a:p>
          <a:p>
            <a:endParaRPr lang="en-US" dirty="0"/>
          </a:p>
          <a:p>
            <a:r>
              <a:rPr lang="en-US" dirty="0"/>
              <a:t>It may also be possible to use DDDAS feedback loop to generate arbitrary properties</a:t>
            </a:r>
          </a:p>
          <a:p>
            <a:r>
              <a:rPr lang="en-US" dirty="0"/>
              <a:t>At runtime and automatically verify them using automated theorem provers, thereby removing the</a:t>
            </a:r>
          </a:p>
          <a:p>
            <a:r>
              <a:rPr lang="en-US" dirty="0"/>
              <a:t>Limitations of pre-developed parameterized proofs</a:t>
            </a:r>
          </a:p>
          <a:p>
            <a:endParaRPr lang="en-US" dirty="0"/>
          </a:p>
          <a:p>
            <a:r>
              <a:rPr lang="en-US" dirty="0"/>
              <a:t>Another direction is to investigate formal models like FAM that can be used to reason about</a:t>
            </a:r>
          </a:p>
          <a:p>
            <a:r>
              <a:rPr lang="en-US" dirty="0"/>
              <a:t>aspects such as message loss, byzantine agents, and arbitrary network partitioning.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506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</a:t>
            </a:r>
          </a:p>
          <a:p>
            <a:r>
              <a:rPr lang="en-US" dirty="0"/>
              <a:t>Work needs to be done to ensure that our theoretical techniques can</a:t>
            </a:r>
          </a:p>
          <a:p>
            <a:r>
              <a:rPr lang="en-US" dirty="0"/>
              <a:t>Be applied for the verification of real life systems</a:t>
            </a:r>
          </a:p>
          <a:p>
            <a:endParaRPr lang="en-US" dirty="0"/>
          </a:p>
          <a:p>
            <a:r>
              <a:rPr lang="en-US" dirty="0"/>
              <a:t>For example, it may be possible to automatically generate verified sentinels </a:t>
            </a:r>
          </a:p>
          <a:p>
            <a:r>
              <a:rPr lang="en-US" dirty="0"/>
              <a:t>from the specifications in our Athena library</a:t>
            </a:r>
          </a:p>
          <a:p>
            <a:r>
              <a:rPr lang="en-US" dirty="0"/>
              <a:t>And the generate high-level certification artifacts from proof assistants like Athena </a:t>
            </a:r>
          </a:p>
          <a:p>
            <a:r>
              <a:rPr lang="en-US" dirty="0"/>
              <a:t>That can be used directly by certifying agencies.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878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would like to end this talk by thanking all my committee members</a:t>
            </a:r>
          </a:p>
          <a:p>
            <a:endParaRPr lang="en-US" dirty="0"/>
          </a:p>
          <a:p>
            <a:r>
              <a:rPr lang="en-US" dirty="0"/>
              <a:t>I would also like to thank all my collaborators, family, and friends</a:t>
            </a:r>
          </a:p>
          <a:p>
            <a:endParaRPr lang="en-US" dirty="0"/>
          </a:p>
          <a:p>
            <a:r>
              <a:rPr lang="en-US" dirty="0"/>
              <a:t>Special thanks to RPI and the department of computer science for providing me with the opportunity</a:t>
            </a:r>
          </a:p>
          <a:p>
            <a:r>
              <a:rPr lang="en-US" dirty="0"/>
              <a:t>To pursue a doctoral study </a:t>
            </a:r>
          </a:p>
          <a:p>
            <a:r>
              <a:rPr lang="en-US" dirty="0"/>
              <a:t>I am grateful to the National Science Foundation and the air force for their financial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417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67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the perspective of a single propagator TAP proceeds as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93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concrete use case for our analysis,</a:t>
            </a:r>
          </a:p>
          <a:p>
            <a:r>
              <a:rPr lang="en-US" dirty="0"/>
              <a:t>We propose an autonomous ATM technique called Decentralized admission control in which there are two sets of aircraft </a:t>
            </a:r>
          </a:p>
          <a:p>
            <a:endParaRPr lang="en-US" dirty="0"/>
          </a:p>
          <a:p>
            <a:r>
              <a:rPr lang="en-US" dirty="0"/>
              <a:t>Owners have authorization to use a 4d airspace while Candidates need authorization to use the airspace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9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To get authorization, </a:t>
                </a:r>
              </a:p>
              <a:p>
                <a:r>
                  <a:rPr lang="en-US" dirty="0"/>
                  <a:t>each candidate computes a conflict-free plan with the set of authorized plans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and tries to get the owners to agree on its plan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To get authorization, </a:t>
                </a:r>
              </a:p>
              <a:p>
                <a:r>
                  <a:rPr lang="en-US" dirty="0"/>
                  <a:t>each candidate computes a conflict-free plan with the set of authorized plans </a:t>
                </a:r>
                <a:r>
                  <a:rPr lang="en-US" b="0" i="0">
                    <a:latin typeface="Cambria Math" panose="02040503050406030204" pitchFamily="18" charset="0"/>
                  </a:rPr>
                  <a:t>𝜙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and tries to get the owners to agree on its plan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0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When a new plan is authorized, 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updated and the proposals of all other candidates become invalid</a:t>
                </a:r>
              </a:p>
              <a:p>
                <a:endParaRPr lang="en-US" dirty="0"/>
              </a:p>
              <a:p>
                <a:r>
                  <a:rPr lang="en-US" dirty="0"/>
                  <a:t>This means that aircraft can only be authorized sequentially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When a new plan is authorized, </a:t>
                </a:r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𝜙</a:t>
                </a:r>
                <a:r>
                  <a:rPr lang="en-US" dirty="0"/>
                  <a:t> is updated and the proposals of all other candidates become invalid</a:t>
                </a:r>
              </a:p>
              <a:p>
                <a:endParaRPr lang="en-US" dirty="0"/>
              </a:p>
              <a:p>
                <a:r>
                  <a:rPr lang="en-US" dirty="0"/>
                  <a:t>This means that aircraft can only be authorized sequentially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791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954412"/>
            <a:ext cx="9144000" cy="543049"/>
          </a:xfrm>
          <a:prstGeom prst="rect">
            <a:avLst/>
          </a:prstGeom>
        </p:spPr>
        <p:txBody>
          <a:bodyPr/>
          <a:lstStyle>
            <a:lvl1pPr>
              <a:defRPr sz="5000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2500263"/>
            <a:ext cx="9144000" cy="822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DEPARTMENT OR SUBTITLE</a:t>
            </a:r>
          </a:p>
          <a:p>
            <a:r>
              <a:rPr lang="en-US" sz="18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78" y="3913034"/>
            <a:ext cx="3434841" cy="83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2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3/11/2022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3/11/2022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058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4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16322" y="2662273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41489" y="4384549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20675" y="584200"/>
            <a:ext cx="3665627" cy="8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0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322" y="2207832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489" y="3849351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398000"/>
            <a:ext cx="2032107" cy="3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3/11/2022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2147956" y="4874106"/>
            <a:ext cx="4848086" cy="13356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Formal Verification of Decentralized Coordination in Autonomous Multi-Agent Aerospace Systems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6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2100" b="1" spc="100" baseline="0">
                <a:solidFill>
                  <a:schemeClr val="accent4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6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C2313A-26A2-4A6F-B59A-7F3D19CDBA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324850" cy="3867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Clr>
                <a:srgbClr val="D6001C"/>
              </a:buClr>
              <a:defRPr sz="1600"/>
            </a:lvl2pPr>
            <a:lvl3pPr>
              <a:defRPr sz="1400"/>
            </a:lvl3pPr>
            <a:lvl4pPr marL="1600200" indent="-228600">
              <a:buClr>
                <a:srgbClr val="D6001C"/>
              </a:buClr>
              <a:buSzPct val="80000"/>
              <a:buFont typeface="Courier New" panose="02070309020205020404" pitchFamily="49" charset="0"/>
              <a:buChar char="o"/>
              <a:defRPr sz="1350"/>
            </a:lvl4pPr>
            <a:lvl5pPr>
              <a:buSzPct val="70000"/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612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7" y="774693"/>
            <a:ext cx="4033258" cy="2288584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1"/>
            <a:r>
              <a:rPr lang="en-US" dirty="0"/>
              <a:t>Level 2 – Arial 18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2"/>
            <a:r>
              <a:rPr lang="en-US" dirty="0"/>
              <a:t>Level 3 – Arial 14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1"/>
            <a:r>
              <a:rPr lang="en-US" dirty="0"/>
              <a:t>Level 2 – Arial 18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2"/>
            <a:r>
              <a:rPr lang="en-US" dirty="0"/>
              <a:t>Level 3 – Arial 14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2"/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3/11/2022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093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815282" y="774693"/>
            <a:ext cx="3993757" cy="2288584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1"/>
            <a:r>
              <a:rPr lang="en-US" dirty="0"/>
              <a:t>Level 2 – Arial 18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2"/>
            <a:r>
              <a:rPr lang="en-US" dirty="0"/>
              <a:t>Level 3 – Arial 14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1"/>
            <a:r>
              <a:rPr lang="en-US" dirty="0"/>
              <a:t>Level 2 – Arial 18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2"/>
            <a:r>
              <a:rPr lang="en-US" dirty="0"/>
              <a:t>Level 3 – Arial 14 </a:t>
            </a:r>
            <a:r>
              <a:rPr lang="en-US" dirty="0" err="1"/>
              <a:t>pt</a:t>
            </a:r>
            <a:r>
              <a:rPr lang="en-US" dirty="0"/>
              <a:t> – Black</a:t>
            </a:r>
          </a:p>
          <a:p>
            <a:pPr lvl="2"/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3/11/2022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2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09"/>
            <a:ext cx="8324645" cy="3019425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1" spc="100" baseline="0">
                <a:solidFill>
                  <a:schemeClr val="bg1"/>
                </a:solidFill>
              </a:defRPr>
            </a:lvl1pPr>
            <a:lvl2pPr marL="169863" indent="-169863">
              <a:spcBef>
                <a:spcPts val="2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2pPr>
            <a:lvl3pPr marL="398463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  <a:p>
            <a:pPr lvl="1"/>
            <a:r>
              <a:rPr lang="en-US" dirty="0"/>
              <a:t>Level 2 – Arial 18 </a:t>
            </a:r>
            <a:r>
              <a:rPr lang="en-US" dirty="0" err="1"/>
              <a:t>pt</a:t>
            </a:r>
            <a:r>
              <a:rPr lang="en-US" dirty="0"/>
              <a:t> – White</a:t>
            </a:r>
          </a:p>
          <a:p>
            <a:pPr lvl="2"/>
            <a:r>
              <a:rPr lang="en-US" dirty="0"/>
              <a:t>Level 3 – Arial 14 </a:t>
            </a:r>
            <a:r>
              <a:rPr lang="en-US" dirty="0" err="1"/>
              <a:t>pt</a:t>
            </a:r>
            <a:r>
              <a:rPr lang="en-US" dirty="0"/>
              <a:t> – White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3/11/2022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 bwMode="white">
          <a:xfrm>
            <a:off x="2538844" y="4874261"/>
            <a:ext cx="4066309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Formal Verification of Decentralized Coordination in Autonomous Multi-Agent Aerospace Systems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600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51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5400"/>
            </a:lvl1pPr>
          </a:lstStyle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3/11/2022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9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14255" y="562085"/>
            <a:ext cx="831585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b="1" dirty="0">
                <a:solidFill>
                  <a:srgbClr val="54585A"/>
                </a:solidFill>
              </a:rPr>
              <a:t>Divider Slide 1</a:t>
            </a:r>
            <a:br>
              <a:rPr lang="en-US" sz="4000" b="1" dirty="0">
                <a:solidFill>
                  <a:srgbClr val="54585A"/>
                </a:solidFill>
              </a:rPr>
            </a:br>
            <a:r>
              <a:rPr lang="en-US" sz="4000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3/11/2022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9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9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0" r:id="rId4"/>
    <p:sldLayoutId id="2147483655" r:id="rId5"/>
    <p:sldLayoutId id="2147483666" r:id="rId6"/>
    <p:sldLayoutId id="2147483665" r:id="rId7"/>
    <p:sldLayoutId id="2147483660" r:id="rId8"/>
    <p:sldLayoutId id="2147483668" r:id="rId9"/>
    <p:sldLayoutId id="2147483661" r:id="rId10"/>
    <p:sldLayoutId id="2147483667" r:id="rId11"/>
    <p:sldLayoutId id="2147483662" r:id="rId12"/>
    <p:sldLayoutId id="2147483669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erializability" TargetMode="External"/><Relationship Id="rId2" Type="http://schemas.openxmlformats.org/officeDocument/2006/relationships/hyperlink" Target="https://en.wikipedia.org/wiki/Concurrency_control" TargetMode="Externa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7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750.png"/><Relationship Id="rId4" Type="http://schemas.openxmlformats.org/officeDocument/2006/relationships/image" Target="../media/image8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51.jp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Relationship Id="rId14" Type="http://schemas.openxmlformats.org/officeDocument/2006/relationships/image" Target="../media/image60.jp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5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0.png"/><Relationship Id="rId5" Type="http://schemas.openxmlformats.org/officeDocument/2006/relationships/image" Target="../media/image631.png"/><Relationship Id="rId4" Type="http://schemas.openxmlformats.org/officeDocument/2006/relationships/image" Target="../media/image6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5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png"/><Relationship Id="rId5" Type="http://schemas.openxmlformats.org/officeDocument/2006/relationships/image" Target="../media/image74.gif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89FC-232A-4F99-A632-3CA8973E7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488" y="2344828"/>
            <a:ext cx="8709224" cy="543049"/>
          </a:xfrm>
        </p:spPr>
        <p:txBody>
          <a:bodyPr/>
          <a:lstStyle/>
          <a:p>
            <a:r>
              <a:rPr lang="en-US" sz="3400" dirty="0"/>
              <a:t>Formal Verification of Decentralized Coordination in Autonomous Multi-Agent Aerospace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09EBF-3ED9-4845-8FAE-0637A14CB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489" y="4005465"/>
            <a:ext cx="8315851" cy="4570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Saswata Paul, Department of Computer Science   </a:t>
            </a:r>
            <a:r>
              <a:rPr lang="en-US" b="1" dirty="0">
                <a:solidFill>
                  <a:schemeClr val="bg1"/>
                </a:solidFill>
              </a:rPr>
              <a:t>|</a:t>
            </a:r>
            <a:r>
              <a:rPr lang="en-US" dirty="0">
                <a:solidFill>
                  <a:schemeClr val="bg1"/>
                </a:solidFill>
              </a:rPr>
              <a:t>  03/16/22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84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AE219E-45E2-4ADE-BD93-1BDD54F20199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Motivation: Autonomous Air Traffic Management (ATM)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Decentralized Admission Control (DAC)</a:t>
                </a: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Two stages of coordination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Stage 1: The owners agree on a single candidate’s flight plan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dirty="0"/>
                  <a:t>The set of authorized flight plans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updated to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Stage 2: The knowledge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 propagated to all the new owners </a:t>
                </a:r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dirty="0"/>
                  <a:t>The set of new owners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includes the recently admitted candidate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	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Can be achieved by using </a:t>
                </a:r>
                <a:r>
                  <a:rPr lang="en-US" i="1" dirty="0"/>
                  <a:t>distributed coordination algorithms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b="1" dirty="0"/>
                  <a:t>Consensus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b="1" dirty="0"/>
                  <a:t>Knowledge Propagation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AE219E-45E2-4ADE-BD93-1BDD54F20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3"/>
                <a:stretch>
                  <a:fillRect l="-659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555547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7AE85-B3CF-4C53-BE25-87454A19B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Comparison to Existing 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223-EA62-41DD-AFCD-40FE8A365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Formal verification of Synod-related consensus protocols</a:t>
            </a:r>
          </a:p>
          <a:p>
            <a:r>
              <a:rPr lang="en-US" b="1" dirty="0"/>
              <a:t>Verification of Safety:</a:t>
            </a:r>
          </a:p>
          <a:p>
            <a:pPr lvl="1"/>
            <a:r>
              <a:rPr lang="en-US" sz="1400" i="1" dirty="0">
                <a:solidFill>
                  <a:srgbClr val="00B0F0"/>
                </a:solidFill>
              </a:rPr>
              <a:t>[De </a:t>
            </a:r>
            <a:r>
              <a:rPr lang="en-US" sz="1400" i="1" dirty="0" err="1">
                <a:solidFill>
                  <a:srgbClr val="00B0F0"/>
                </a:solidFill>
              </a:rPr>
              <a:t>Prisco</a:t>
            </a:r>
            <a:r>
              <a:rPr lang="en-US" sz="1400" i="1" dirty="0">
                <a:solidFill>
                  <a:srgbClr val="00B0F0"/>
                </a:solidFill>
              </a:rPr>
              <a:t> et al 2015] </a:t>
            </a:r>
            <a:r>
              <a:rPr lang="en-US" sz="1400" dirty="0"/>
              <a:t>- non-machine-checked proof of safety for </a:t>
            </a:r>
            <a:r>
              <a:rPr lang="en-US" sz="1400" dirty="0" err="1"/>
              <a:t>Paxos</a:t>
            </a:r>
            <a:endParaRPr lang="en-US" sz="1400" dirty="0"/>
          </a:p>
          <a:p>
            <a:pPr lvl="1"/>
            <a:r>
              <a:rPr lang="en-US" sz="1400" i="1" dirty="0">
                <a:solidFill>
                  <a:srgbClr val="00B0F0"/>
                </a:solidFill>
              </a:rPr>
              <a:t>[Chand et al 2016], [</a:t>
            </a:r>
            <a:r>
              <a:rPr lang="en-US" sz="1400" i="1" dirty="0" err="1">
                <a:solidFill>
                  <a:srgbClr val="00B0F0"/>
                </a:solidFill>
              </a:rPr>
              <a:t>Rahli</a:t>
            </a:r>
            <a:r>
              <a:rPr lang="en-US" sz="1400" i="1" dirty="0">
                <a:solidFill>
                  <a:srgbClr val="00B0F0"/>
                </a:solidFill>
              </a:rPr>
              <a:t> et al 2017] </a:t>
            </a:r>
            <a:r>
              <a:rPr lang="en-US" sz="1400" dirty="0"/>
              <a:t>- proof of safety of </a:t>
            </a:r>
            <a:r>
              <a:rPr lang="en-US" sz="1400" i="1" dirty="0"/>
              <a:t>Multi-</a:t>
            </a:r>
            <a:r>
              <a:rPr lang="en-US" sz="1400" i="1" dirty="0" err="1"/>
              <a:t>Paxos</a:t>
            </a:r>
            <a:r>
              <a:rPr lang="en-US" sz="1400" dirty="0"/>
              <a:t> in </a:t>
            </a:r>
            <a:r>
              <a:rPr lang="en-US" sz="1400" i="1" dirty="0"/>
              <a:t>TLA</a:t>
            </a:r>
            <a:r>
              <a:rPr lang="en-US" sz="1400" i="1" baseline="30000" dirty="0"/>
              <a:t>+</a:t>
            </a:r>
            <a:r>
              <a:rPr lang="en-US" sz="1400" dirty="0"/>
              <a:t> and </a:t>
            </a:r>
            <a:r>
              <a:rPr lang="en-US" sz="1400" i="1" dirty="0" err="1"/>
              <a:t>EventML</a:t>
            </a:r>
            <a:endParaRPr lang="en-US" sz="1400" i="1" dirty="0"/>
          </a:p>
          <a:p>
            <a:pPr lvl="1"/>
            <a:r>
              <a:rPr lang="en-US" sz="1400" i="1" dirty="0">
                <a:solidFill>
                  <a:srgbClr val="00B0F0"/>
                </a:solidFill>
              </a:rPr>
              <a:t>[</a:t>
            </a:r>
            <a:r>
              <a:rPr lang="en-US" sz="1400" i="1" dirty="0" err="1">
                <a:solidFill>
                  <a:srgbClr val="00B0F0"/>
                </a:solidFill>
              </a:rPr>
              <a:t>Padon</a:t>
            </a:r>
            <a:r>
              <a:rPr lang="en-US" sz="1400" i="1" dirty="0">
                <a:solidFill>
                  <a:srgbClr val="00B0F0"/>
                </a:solidFill>
              </a:rPr>
              <a:t> et al 2017] </a:t>
            </a:r>
            <a:r>
              <a:rPr lang="en-US" sz="1400" dirty="0"/>
              <a:t>- proof of safety of </a:t>
            </a:r>
            <a:r>
              <a:rPr lang="en-US" sz="1400" dirty="0" err="1"/>
              <a:t>Paxos</a:t>
            </a:r>
            <a:r>
              <a:rPr lang="en-US" sz="1400" dirty="0"/>
              <a:t>, </a:t>
            </a:r>
            <a:r>
              <a:rPr lang="en-US" sz="1400" i="1" dirty="0"/>
              <a:t>Vertical </a:t>
            </a:r>
            <a:r>
              <a:rPr lang="en-US" sz="1400" i="1" dirty="0" err="1"/>
              <a:t>Paxos</a:t>
            </a:r>
            <a:r>
              <a:rPr lang="en-US" sz="1400" dirty="0"/>
              <a:t>, </a:t>
            </a:r>
            <a:r>
              <a:rPr lang="en-US" sz="1400" i="1" dirty="0"/>
              <a:t>Fast </a:t>
            </a:r>
            <a:r>
              <a:rPr lang="en-US" sz="1400" i="1" dirty="0" err="1"/>
              <a:t>Paxos</a:t>
            </a:r>
            <a:r>
              <a:rPr lang="en-US" sz="1400" dirty="0"/>
              <a:t>, and </a:t>
            </a:r>
            <a:r>
              <a:rPr lang="en-US" sz="1400" i="1" dirty="0"/>
              <a:t>Stoppable </a:t>
            </a:r>
            <a:r>
              <a:rPr lang="en-US" sz="1400" i="1" dirty="0" err="1"/>
              <a:t>Paxos</a:t>
            </a:r>
            <a:endParaRPr lang="en-US" sz="1400" i="1" dirty="0">
              <a:solidFill>
                <a:srgbClr val="FF0000"/>
              </a:solidFill>
            </a:endParaRPr>
          </a:p>
          <a:p>
            <a:pPr lvl="1"/>
            <a:r>
              <a:rPr lang="en-US" sz="1400" i="1" dirty="0">
                <a:solidFill>
                  <a:srgbClr val="00B0F0"/>
                </a:solidFill>
              </a:rPr>
              <a:t>[</a:t>
            </a:r>
            <a:r>
              <a:rPr lang="en-US" sz="1400" i="1" dirty="0" err="1">
                <a:solidFill>
                  <a:srgbClr val="00B0F0"/>
                </a:solidFill>
              </a:rPr>
              <a:t>Küfner</a:t>
            </a:r>
            <a:r>
              <a:rPr lang="en-US" sz="1400" i="1" dirty="0">
                <a:solidFill>
                  <a:srgbClr val="00B0F0"/>
                </a:solidFill>
              </a:rPr>
              <a:t> et al 2012] </a:t>
            </a:r>
            <a:r>
              <a:rPr lang="en-US" sz="1400" dirty="0"/>
              <a:t>- proof of safety of a </a:t>
            </a:r>
            <a:r>
              <a:rPr lang="en-US" sz="1400" i="1" dirty="0"/>
              <a:t>round-based</a:t>
            </a:r>
            <a:r>
              <a:rPr lang="en-US" sz="1400" dirty="0"/>
              <a:t> variant of </a:t>
            </a:r>
            <a:r>
              <a:rPr lang="en-US" sz="1400" dirty="0" err="1"/>
              <a:t>Paxos</a:t>
            </a:r>
            <a:endParaRPr lang="en-US" sz="1400" dirty="0"/>
          </a:p>
          <a:p>
            <a:r>
              <a:rPr lang="en-US" b="1" dirty="0"/>
              <a:t>Verification of Progress:</a:t>
            </a:r>
          </a:p>
          <a:p>
            <a:pPr lvl="1"/>
            <a:r>
              <a:rPr lang="en-US" sz="1400" i="1" dirty="0">
                <a:solidFill>
                  <a:srgbClr val="00B0F0"/>
                </a:solidFill>
              </a:rPr>
              <a:t>[McMillan et al 2018] </a:t>
            </a:r>
            <a:r>
              <a:rPr lang="en-US" sz="1400" dirty="0"/>
              <a:t>- proof of progress of Stoppable </a:t>
            </a:r>
            <a:r>
              <a:rPr lang="en-US" sz="1400" dirty="0" err="1"/>
              <a:t>Paxos</a:t>
            </a:r>
            <a:r>
              <a:rPr lang="en-US" sz="1400" dirty="0"/>
              <a:t> in </a:t>
            </a:r>
            <a:r>
              <a:rPr lang="en-US" sz="1400" i="1" dirty="0"/>
              <a:t>Ivy</a:t>
            </a:r>
          </a:p>
          <a:p>
            <a:pPr lvl="1"/>
            <a:r>
              <a:rPr lang="en-US" sz="1400" i="1" dirty="0">
                <a:solidFill>
                  <a:srgbClr val="00B0F0"/>
                </a:solidFill>
              </a:rPr>
              <a:t>[</a:t>
            </a:r>
            <a:r>
              <a:rPr lang="en-US" sz="1400" i="1" dirty="0" err="1">
                <a:solidFill>
                  <a:srgbClr val="00B0F0"/>
                </a:solidFill>
              </a:rPr>
              <a:t>Dragoi</a:t>
            </a:r>
            <a:r>
              <a:rPr lang="en-US" sz="1400" i="1" dirty="0">
                <a:solidFill>
                  <a:srgbClr val="00B0F0"/>
                </a:solidFill>
              </a:rPr>
              <a:t> et al 2016], [</a:t>
            </a:r>
            <a:r>
              <a:rPr lang="en-US" sz="1400" i="1" dirty="0" err="1">
                <a:solidFill>
                  <a:srgbClr val="00B0F0"/>
                </a:solidFill>
              </a:rPr>
              <a:t>Debrat</a:t>
            </a:r>
            <a:r>
              <a:rPr lang="en-US" sz="1400" i="1" dirty="0">
                <a:solidFill>
                  <a:srgbClr val="00B0F0"/>
                </a:solidFill>
              </a:rPr>
              <a:t> et al 2012] </a:t>
            </a:r>
            <a:r>
              <a:rPr lang="en-US" sz="1400" dirty="0"/>
              <a:t>- proof of progress of </a:t>
            </a:r>
            <a:r>
              <a:rPr lang="en-US" sz="1400" i="1" dirty="0" err="1"/>
              <a:t>LastVoting</a:t>
            </a:r>
            <a:r>
              <a:rPr lang="en-US" sz="1400" dirty="0"/>
              <a:t> in </a:t>
            </a:r>
            <a:r>
              <a:rPr lang="en-US" sz="1400" i="1" dirty="0" err="1"/>
              <a:t>Psync</a:t>
            </a:r>
            <a:r>
              <a:rPr lang="en-US" sz="1400" dirty="0"/>
              <a:t> and </a:t>
            </a:r>
            <a:r>
              <a:rPr lang="en-US" sz="1400" i="1" dirty="0"/>
              <a:t>Isabelle</a:t>
            </a:r>
          </a:p>
          <a:p>
            <a:pPr lvl="1"/>
            <a:r>
              <a:rPr lang="en-US" sz="1400" i="1" dirty="0">
                <a:solidFill>
                  <a:srgbClr val="00B0F0"/>
                </a:solidFill>
              </a:rPr>
              <a:t>[</a:t>
            </a:r>
            <a:r>
              <a:rPr lang="en-US" sz="1400" i="1" dirty="0" err="1">
                <a:solidFill>
                  <a:srgbClr val="00B0F0"/>
                </a:solidFill>
              </a:rPr>
              <a:t>Hawblitzel</a:t>
            </a:r>
            <a:r>
              <a:rPr lang="en-US" sz="1400" i="1" dirty="0">
                <a:solidFill>
                  <a:srgbClr val="00B0F0"/>
                </a:solidFill>
              </a:rPr>
              <a:t> et al 2017] </a:t>
            </a:r>
            <a:r>
              <a:rPr lang="en-US" sz="1400" dirty="0"/>
              <a:t>- proof of progress of a Multi-</a:t>
            </a:r>
            <a:r>
              <a:rPr lang="en-US" sz="1400" dirty="0" err="1"/>
              <a:t>Paxos</a:t>
            </a:r>
            <a:r>
              <a:rPr lang="en-US" sz="1400" dirty="0"/>
              <a:t> implementation using </a:t>
            </a:r>
            <a:r>
              <a:rPr lang="en-US" sz="1400" i="1" dirty="0" err="1"/>
              <a:t>IronFleet</a:t>
            </a:r>
            <a:endParaRPr lang="en-US" sz="1400" i="1" dirty="0"/>
          </a:p>
          <a:p>
            <a:pPr lvl="1"/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6248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7AE85-B3CF-4C53-BE25-87454A19B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Comparison to Existing 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223-EA62-41DD-AFCD-40FE8A365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Distributed Knowledge</a:t>
            </a:r>
          </a:p>
          <a:p>
            <a:r>
              <a:rPr lang="en-US" i="1" dirty="0">
                <a:solidFill>
                  <a:srgbClr val="00B0F0"/>
                </a:solidFill>
              </a:rPr>
              <a:t>[</a:t>
            </a:r>
            <a:r>
              <a:rPr lang="en-US" i="1" dirty="0" err="1">
                <a:solidFill>
                  <a:srgbClr val="00B0F0"/>
                </a:solidFill>
              </a:rPr>
              <a:t>Kshemkalyani</a:t>
            </a:r>
            <a:r>
              <a:rPr lang="en-US" i="1" dirty="0">
                <a:solidFill>
                  <a:srgbClr val="00B0F0"/>
                </a:solidFill>
              </a:rPr>
              <a:t>, 1998]</a:t>
            </a:r>
            <a:r>
              <a:rPr lang="en-US" dirty="0"/>
              <a:t> - presented a distributed messaging framework to achieve </a:t>
            </a:r>
            <a:r>
              <a:rPr lang="en-US" i="1" dirty="0" err="1"/>
              <a:t>E</a:t>
            </a:r>
            <a:r>
              <a:rPr lang="en-US" i="1" baseline="30000" dirty="0" err="1"/>
              <a:t>n</a:t>
            </a:r>
            <a:r>
              <a:rPr lang="en-US" i="1" dirty="0" err="1"/>
              <a:t>ø</a:t>
            </a:r>
            <a:endParaRPr lang="en-US" dirty="0"/>
          </a:p>
          <a:p>
            <a:r>
              <a:rPr lang="en-US" i="1" dirty="0">
                <a:solidFill>
                  <a:srgbClr val="00B0F0"/>
                </a:solidFill>
              </a:rPr>
              <a:t>[</a:t>
            </a:r>
            <a:r>
              <a:rPr lang="en-US" i="1" dirty="0" err="1">
                <a:solidFill>
                  <a:srgbClr val="00B0F0"/>
                </a:solidFill>
              </a:rPr>
              <a:t>Interlandi</a:t>
            </a:r>
            <a:r>
              <a:rPr lang="en-US" i="1" dirty="0">
                <a:solidFill>
                  <a:srgbClr val="00B0F0"/>
                </a:solidFill>
              </a:rPr>
              <a:t>, 2012] </a:t>
            </a:r>
            <a:r>
              <a:rPr lang="en-US" dirty="0"/>
              <a:t>- used </a:t>
            </a:r>
            <a:r>
              <a:rPr lang="en-US" i="1" dirty="0" err="1"/>
              <a:t>Datalog</a:t>
            </a:r>
            <a:r>
              <a:rPr lang="en-US" dirty="0"/>
              <a:t> to reason about the knowledge of a group of distributed nodes</a:t>
            </a:r>
          </a:p>
          <a:p>
            <a:r>
              <a:rPr lang="en-US" i="1" dirty="0">
                <a:solidFill>
                  <a:srgbClr val="00B0F0"/>
                </a:solidFill>
              </a:rPr>
              <a:t>[Halpern and Fagin, 1989]</a:t>
            </a:r>
            <a:r>
              <a:rPr lang="en-US" dirty="0"/>
              <a:t> - presented a formal model to analyze the interaction between knowledge and action in distributed systems</a:t>
            </a:r>
          </a:p>
          <a:p>
            <a:r>
              <a:rPr lang="en-US" i="1" dirty="0">
                <a:solidFill>
                  <a:srgbClr val="00B0F0"/>
                </a:solidFill>
              </a:rPr>
              <a:t>[Popovic et al, 2011] </a:t>
            </a:r>
            <a:r>
              <a:rPr lang="en-US" dirty="0"/>
              <a:t>- model checked consistency of the </a:t>
            </a:r>
            <a:r>
              <a:rPr lang="en-US" i="1" dirty="0"/>
              <a:t>Two-Phase Commit</a:t>
            </a:r>
            <a:r>
              <a:rPr lang="en-US" dirty="0"/>
              <a:t> protocol for committing a single value in a set of agents</a:t>
            </a:r>
          </a:p>
          <a:p>
            <a:r>
              <a:rPr lang="en-US" i="1" dirty="0">
                <a:solidFill>
                  <a:srgbClr val="00B0F0"/>
                </a:solidFill>
              </a:rPr>
              <a:t>[Atif, 2009]</a:t>
            </a:r>
            <a:r>
              <a:rPr lang="en-US" dirty="0"/>
              <a:t> - model checked consistency of the Two-Phase Commit and </a:t>
            </a:r>
            <a:r>
              <a:rPr lang="en-US" i="1" dirty="0"/>
              <a:t>Three-Phase Commit</a:t>
            </a:r>
            <a:r>
              <a:rPr lang="en-US" dirty="0"/>
              <a:t> protocols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674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7AE85-B3CF-4C53-BE25-87454A19B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Comparison to Existing 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223-EA62-41DD-AFCD-40FE8A365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Runtime Verification</a:t>
            </a:r>
          </a:p>
          <a:p>
            <a:r>
              <a:rPr lang="en-US" i="1" dirty="0">
                <a:solidFill>
                  <a:srgbClr val="00B0F0"/>
                </a:solidFill>
              </a:rPr>
              <a:t>[Pike et al, 2010] </a:t>
            </a:r>
            <a:r>
              <a:rPr lang="en-US" dirty="0"/>
              <a:t>- Analysis of formal properties using runtime monitors developed using Copilot</a:t>
            </a:r>
          </a:p>
          <a:p>
            <a:r>
              <a:rPr lang="en-US" i="1" dirty="0">
                <a:solidFill>
                  <a:srgbClr val="00B0F0"/>
                </a:solidFill>
              </a:rPr>
              <a:t>[Breese et al, 2019]</a:t>
            </a:r>
            <a:r>
              <a:rPr lang="en-US" i="1" dirty="0"/>
              <a:t> </a:t>
            </a:r>
            <a:r>
              <a:rPr lang="en-US" dirty="0"/>
              <a:t>- Formal safety envelopes for stochastic state identification</a:t>
            </a:r>
            <a:endParaRPr lang="en-US" i="1" dirty="0">
              <a:solidFill>
                <a:srgbClr val="00B0F0"/>
              </a:solidFill>
            </a:endParaRPr>
          </a:p>
          <a:p>
            <a:r>
              <a:rPr lang="en-US" i="1" dirty="0">
                <a:solidFill>
                  <a:srgbClr val="00B0F0"/>
                </a:solidFill>
              </a:rPr>
              <a:t>[Cruz-Camacho et al, 2020] - </a:t>
            </a:r>
            <a:r>
              <a:rPr lang="en-US" dirty="0"/>
              <a:t>Safety envelope sentinels in </a:t>
            </a:r>
            <a:r>
              <a:rPr lang="en-US" dirty="0" err="1"/>
              <a:t>Agda</a:t>
            </a:r>
            <a:r>
              <a:rPr lang="en-US" dirty="0"/>
              <a:t> to analyze formal safety envelopes</a:t>
            </a:r>
          </a:p>
          <a:p>
            <a:r>
              <a:rPr lang="en-US" i="1" dirty="0">
                <a:solidFill>
                  <a:srgbClr val="00B0F0"/>
                </a:solidFill>
              </a:rPr>
              <a:t>[</a:t>
            </a:r>
            <a:r>
              <a:rPr lang="en-US" i="1" dirty="0" err="1">
                <a:solidFill>
                  <a:srgbClr val="00B0F0"/>
                </a:solidFill>
              </a:rPr>
              <a:t>Bhaumik</a:t>
            </a:r>
            <a:r>
              <a:rPr lang="en-US" i="1" dirty="0">
                <a:solidFill>
                  <a:srgbClr val="00B0F0"/>
                </a:solidFill>
              </a:rPr>
              <a:t> et al, 2021] - </a:t>
            </a:r>
            <a:r>
              <a:rPr lang="en-US" dirty="0"/>
              <a:t>Verifiable runtime monitors using the PILOTS programming language and </a:t>
            </a:r>
            <a:r>
              <a:rPr lang="en-US" dirty="0" err="1"/>
              <a:t>Dafny</a:t>
            </a:r>
            <a:endParaRPr lang="en-US" dirty="0"/>
          </a:p>
          <a:p>
            <a:r>
              <a:rPr lang="en-US" i="1" dirty="0">
                <a:solidFill>
                  <a:srgbClr val="00B0F0"/>
                </a:solidFill>
              </a:rPr>
              <a:t>[Siu et al, 2019] </a:t>
            </a:r>
            <a:r>
              <a:rPr lang="en-US" dirty="0"/>
              <a:t>- Use the VERDICT toolchain to suggest appropriate runtime monitors to detect cyber-resiliency violations </a:t>
            </a:r>
          </a:p>
          <a:p>
            <a:endParaRPr lang="en-US" i="1" dirty="0">
              <a:solidFill>
                <a:srgbClr val="00B0F0"/>
              </a:solidFill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208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7AE85-B3CF-4C53-BE25-87454A19B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Comparison to Existing 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223-EA62-41DD-AFCD-40FE8A365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Timely Progress</a:t>
            </a:r>
          </a:p>
          <a:p>
            <a:r>
              <a:rPr lang="en-US" i="1" dirty="0">
                <a:solidFill>
                  <a:srgbClr val="00B0F0"/>
                </a:solidFill>
              </a:rPr>
              <a:t>[De </a:t>
            </a:r>
            <a:r>
              <a:rPr lang="en-US" i="1" dirty="0" err="1">
                <a:solidFill>
                  <a:srgbClr val="00B0F0"/>
                </a:solidFill>
              </a:rPr>
              <a:t>Prisco</a:t>
            </a:r>
            <a:r>
              <a:rPr lang="en-US" i="1" dirty="0">
                <a:solidFill>
                  <a:srgbClr val="00B0F0"/>
                </a:solidFill>
              </a:rPr>
              <a:t> et al, 2000] </a:t>
            </a:r>
            <a:r>
              <a:rPr lang="en-US" dirty="0"/>
              <a:t>- analysis of time complexity of </a:t>
            </a:r>
            <a:r>
              <a:rPr lang="en-US" dirty="0" err="1"/>
              <a:t>Paxos</a:t>
            </a:r>
            <a:endParaRPr lang="en-US" dirty="0"/>
          </a:p>
          <a:p>
            <a:r>
              <a:rPr lang="en-US" i="1" dirty="0">
                <a:solidFill>
                  <a:srgbClr val="00B0F0"/>
                </a:solidFill>
              </a:rPr>
              <a:t>[</a:t>
            </a:r>
            <a:r>
              <a:rPr lang="en-US" i="1" dirty="0" err="1">
                <a:solidFill>
                  <a:srgbClr val="00B0F0"/>
                </a:solidFill>
              </a:rPr>
              <a:t>Lamport</a:t>
            </a:r>
            <a:r>
              <a:rPr lang="en-US" i="1" dirty="0">
                <a:solidFill>
                  <a:srgbClr val="00B0F0"/>
                </a:solidFill>
              </a:rPr>
              <a:t>, 2006] </a:t>
            </a:r>
            <a:r>
              <a:rPr lang="en-US" dirty="0"/>
              <a:t>- lower bounds on number of messages for consensus protocols assuming they make eventual progress</a:t>
            </a:r>
          </a:p>
          <a:p>
            <a:r>
              <a:rPr lang="en-US" i="1" dirty="0">
                <a:solidFill>
                  <a:srgbClr val="00B0F0"/>
                </a:solidFill>
              </a:rPr>
              <a:t>[</a:t>
            </a:r>
            <a:r>
              <a:rPr lang="en-US" i="1" dirty="0" err="1">
                <a:solidFill>
                  <a:srgbClr val="00B0F0"/>
                </a:solidFill>
              </a:rPr>
              <a:t>Attiya</a:t>
            </a:r>
            <a:r>
              <a:rPr lang="en-US" i="1" dirty="0">
                <a:solidFill>
                  <a:srgbClr val="00B0F0"/>
                </a:solidFill>
              </a:rPr>
              <a:t> et al, 1994] </a:t>
            </a:r>
            <a:r>
              <a:rPr lang="en-US" dirty="0"/>
              <a:t>- upper and lower clock-time bounds for round-based consensus algorithms </a:t>
            </a:r>
          </a:p>
          <a:p>
            <a:pPr lvl="1"/>
            <a:r>
              <a:rPr lang="en-US" dirty="0"/>
              <a:t>Messages are sent in rounds </a:t>
            </a:r>
          </a:p>
          <a:p>
            <a:pPr lvl="1"/>
            <a:r>
              <a:rPr lang="en-US" dirty="0"/>
              <a:t>Timeouts to detect failures</a:t>
            </a:r>
          </a:p>
          <a:p>
            <a:pPr lvl="1"/>
            <a:r>
              <a:rPr lang="en-US" dirty="0"/>
              <a:t>Known upper limit on message delays and processing times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7872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7AE85-B3CF-4C53-BE25-87454A19B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Comparison to Existing 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223-EA62-41DD-AFCD-40FE8A365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Formalization of Probability</a:t>
            </a:r>
          </a:p>
          <a:p>
            <a:r>
              <a:rPr lang="en-US" i="1" dirty="0">
                <a:solidFill>
                  <a:srgbClr val="00B0F0"/>
                </a:solidFill>
              </a:rPr>
              <a:t>[Hurd, 2002] </a:t>
            </a:r>
            <a:r>
              <a:rPr lang="en-US" dirty="0"/>
              <a:t>- formalization of probabilistic algorithms in </a:t>
            </a:r>
            <a:r>
              <a:rPr lang="en-US" i="1" dirty="0"/>
              <a:t>Higher-order-Logic</a:t>
            </a:r>
          </a:p>
          <a:p>
            <a:r>
              <a:rPr lang="en-US" i="1" dirty="0">
                <a:solidFill>
                  <a:srgbClr val="00B0F0"/>
                </a:solidFill>
              </a:rPr>
              <a:t>[Hasan et al, 2008, 2007, 2009] </a:t>
            </a:r>
            <a:r>
              <a:rPr lang="en-US" dirty="0"/>
              <a:t>- formalization of statistical properties of discrete random variables, uniform random variables, tail distribution bounds, conditional probability </a:t>
            </a:r>
          </a:p>
          <a:p>
            <a:r>
              <a:rPr lang="en-US" i="1" dirty="0">
                <a:solidFill>
                  <a:srgbClr val="00B0F0"/>
                </a:solidFill>
              </a:rPr>
              <a:t>[</a:t>
            </a:r>
            <a:r>
              <a:rPr lang="en-US" i="1" dirty="0" err="1">
                <a:solidFill>
                  <a:srgbClr val="00B0F0"/>
                </a:solidFill>
              </a:rPr>
              <a:t>Mhamdi</a:t>
            </a:r>
            <a:r>
              <a:rPr lang="en-US" i="1" dirty="0">
                <a:solidFill>
                  <a:srgbClr val="00B0F0"/>
                </a:solidFill>
              </a:rPr>
              <a:t> et al, 2012, 2013] </a:t>
            </a:r>
            <a:r>
              <a:rPr lang="en-US" dirty="0"/>
              <a:t>- formalization of measure theory and the </a:t>
            </a:r>
            <a:r>
              <a:rPr lang="en-US" dirty="0" err="1"/>
              <a:t>Lebesque</a:t>
            </a:r>
            <a:r>
              <a:rPr lang="en-US" dirty="0"/>
              <a:t> integral</a:t>
            </a:r>
          </a:p>
          <a:p>
            <a:r>
              <a:rPr lang="en-US" i="1" dirty="0">
                <a:solidFill>
                  <a:srgbClr val="00B0F0"/>
                </a:solidFill>
              </a:rPr>
              <a:t>[</a:t>
            </a:r>
            <a:r>
              <a:rPr lang="en-US" i="1" dirty="0" err="1">
                <a:solidFill>
                  <a:srgbClr val="00B0F0"/>
                </a:solidFill>
              </a:rPr>
              <a:t>Qasim</a:t>
            </a:r>
            <a:r>
              <a:rPr lang="en-US" i="1" dirty="0">
                <a:solidFill>
                  <a:srgbClr val="00B0F0"/>
                </a:solidFill>
              </a:rPr>
              <a:t>, 2016] </a:t>
            </a:r>
            <a:r>
              <a:rPr lang="en-US" dirty="0"/>
              <a:t>- formalization of the standard normal variable</a:t>
            </a:r>
          </a:p>
          <a:p>
            <a:r>
              <a:rPr lang="en-US" i="1" dirty="0">
                <a:solidFill>
                  <a:srgbClr val="00B0F0"/>
                </a:solidFill>
              </a:rPr>
              <a:t>[</a:t>
            </a:r>
            <a:r>
              <a:rPr lang="en-US" i="1" dirty="0" err="1">
                <a:solidFill>
                  <a:srgbClr val="00B0F0"/>
                </a:solidFill>
              </a:rPr>
              <a:t>Chaouch</a:t>
            </a:r>
            <a:r>
              <a:rPr lang="en-US" i="1" dirty="0">
                <a:solidFill>
                  <a:srgbClr val="00B0F0"/>
                </a:solidFill>
              </a:rPr>
              <a:t>, 2016] </a:t>
            </a:r>
            <a:r>
              <a:rPr lang="en-US" dirty="0"/>
              <a:t>- formalization of the Poisson process and some properties of the M/M/1 queue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680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7AE85-B3CF-4C53-BE25-87454A19B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Comparison to Existing Related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223-EA62-41DD-AFCD-40FE8A365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Conflict Detection and Avoidance</a:t>
            </a:r>
          </a:p>
          <a:p>
            <a:r>
              <a:rPr lang="en-US" b="1" dirty="0"/>
              <a:t>Formally verified tactical approaches:</a:t>
            </a: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[</a:t>
            </a:r>
            <a:r>
              <a:rPr lang="en-US" i="1" dirty="0" err="1">
                <a:solidFill>
                  <a:srgbClr val="00B0F0"/>
                </a:solidFill>
              </a:rPr>
              <a:t>Dowek</a:t>
            </a:r>
            <a:r>
              <a:rPr lang="en-US" i="1" dirty="0">
                <a:solidFill>
                  <a:srgbClr val="00B0F0"/>
                </a:solidFill>
              </a:rPr>
              <a:t> et al., 2005] - </a:t>
            </a:r>
            <a:r>
              <a:rPr lang="en-US" dirty="0"/>
              <a:t>Pairwise coordinated approach </a:t>
            </a:r>
            <a:endParaRPr lang="en-US" i="1" dirty="0">
              <a:solidFill>
                <a:srgbClr val="00B0F0"/>
              </a:solidFill>
            </a:endParaRP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[</a:t>
            </a:r>
            <a:r>
              <a:rPr lang="en-US" i="1" dirty="0" err="1">
                <a:solidFill>
                  <a:srgbClr val="00B0F0"/>
                </a:solidFill>
              </a:rPr>
              <a:t>Galdino</a:t>
            </a:r>
            <a:r>
              <a:rPr lang="en-US" i="1" dirty="0">
                <a:solidFill>
                  <a:srgbClr val="00B0F0"/>
                </a:solidFill>
              </a:rPr>
              <a:t> et al., 2007] - </a:t>
            </a:r>
            <a:r>
              <a:rPr lang="en-US" dirty="0"/>
              <a:t>Optimized pairwise coordinated approach</a:t>
            </a:r>
            <a:endParaRPr lang="en-US" i="1" dirty="0">
              <a:solidFill>
                <a:srgbClr val="00B0F0"/>
              </a:solidFill>
            </a:endParaRP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[Muñoz et al., 2013] - </a:t>
            </a:r>
            <a:r>
              <a:rPr lang="en-US" sz="1400" dirty="0"/>
              <a:t>A TCAS-II Resolution Advisory Detection Algorithm</a:t>
            </a:r>
            <a:endParaRPr lang="en-US" dirty="0"/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[Muñoz et al., 2015] - </a:t>
            </a:r>
            <a:r>
              <a:rPr lang="en-US" dirty="0"/>
              <a:t>DAIDALUS </a:t>
            </a:r>
            <a:endParaRPr lang="en-US" sz="2000" b="1" dirty="0"/>
          </a:p>
          <a:p>
            <a:r>
              <a:rPr lang="en-US" b="1" dirty="0"/>
              <a:t>Strategic approaches:</a:t>
            </a: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[Balachandran et al., 2018, 2020] - </a:t>
            </a:r>
            <a:r>
              <a:rPr lang="en-US" dirty="0"/>
              <a:t>UAV scheduling in shared intersections </a:t>
            </a: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[Pritchett et al., 2018] - </a:t>
            </a:r>
            <a:r>
              <a:rPr lang="en-US" dirty="0"/>
              <a:t>Negotiated bargaining (</a:t>
            </a:r>
            <a:r>
              <a:rPr lang="en-US" i="1" dirty="0"/>
              <a:t>game theory</a:t>
            </a:r>
            <a:r>
              <a:rPr lang="en-US" dirty="0"/>
              <a:t>) to cooperatively agree on flight plans</a:t>
            </a:r>
          </a:p>
          <a:p>
            <a:pPr lvl="1"/>
            <a:r>
              <a:rPr lang="en-US" i="1" dirty="0">
                <a:solidFill>
                  <a:srgbClr val="00B0F0"/>
                </a:solidFill>
              </a:rPr>
              <a:t>[Colbert et al., 2020]</a:t>
            </a:r>
            <a:r>
              <a:rPr lang="en-US" dirty="0"/>
              <a:t> - </a:t>
            </a:r>
            <a:r>
              <a:rPr lang="en-US" i="1" dirty="0" err="1"/>
              <a:t>PolySafe</a:t>
            </a:r>
            <a:r>
              <a:rPr lang="en-US" i="1" dirty="0"/>
              <a:t>:</a:t>
            </a:r>
            <a:r>
              <a:rPr lang="en-US" dirty="0"/>
              <a:t> Conflict detection for aircraft following polynomial flight paths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6159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F22EE8-24CF-4585-8CB9-1E58962DCB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Example Athena Proof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5A8551-BED8-4365-9412-14122608EB51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sz="1400" dirty="0">
                    <a:latin typeface="+mj-lt"/>
                  </a:rPr>
                  <a:t>Little’s Theorem - The relationship between average number of messages </a:t>
                </a:r>
                <a:r>
                  <a:rPr lang="en-US" sz="1400" i="1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i="1" dirty="0">
                    <a:latin typeface="+mj-lt"/>
                  </a:rPr>
                  <a:t>)</a:t>
                </a:r>
                <a:r>
                  <a:rPr lang="en-US" sz="1400" dirty="0">
                    <a:latin typeface="+mj-lt"/>
                  </a:rPr>
                  <a:t>, average arrival rate </a:t>
                </a:r>
                <a:r>
                  <a:rPr lang="en-US" sz="1400" i="1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i="1" dirty="0">
                    <a:latin typeface="+mj-lt"/>
                  </a:rPr>
                  <a:t>)</a:t>
                </a:r>
                <a:r>
                  <a:rPr lang="en-US" sz="1400" dirty="0">
                    <a:latin typeface="+mj-lt"/>
                  </a:rPr>
                  <a:t>, and average processing delay </a:t>
                </a:r>
                <a:r>
                  <a:rPr lang="en-US" sz="1400" i="1" dirty="0">
                    <a:latin typeface="+mj-lt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sz="1400" i="1" dirty="0">
                    <a:latin typeface="+mj-lt"/>
                  </a:rPr>
                  <a:t>) :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1400" i="1" dirty="0">
                  <a:latin typeface="+mj-lt"/>
                </a:endParaRPr>
              </a:p>
              <a:p>
                <a:endParaRPr lang="en-US" sz="1400" dirty="0">
                  <a:latin typeface="+mj-lt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5A8551-BED8-4365-9412-14122608EB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147" t="-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9CCDA9A-6895-4245-91CB-9E0E2680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28" y="1226800"/>
            <a:ext cx="6828943" cy="33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695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Protocol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1F0AC-19A3-48E1-BE9B-7B9E95AC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65" y="620527"/>
            <a:ext cx="6382069" cy="38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15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Protocol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801216" cy="3867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i="1" dirty="0" err="1"/>
              <a:t>Paxos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[</a:t>
            </a:r>
            <a:r>
              <a:rPr kumimoji="0" lang="en-US" sz="900" b="1" i="1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Lamport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 01]</a:t>
            </a:r>
            <a:r>
              <a:rPr lang="en-US" dirty="0"/>
              <a:t>, a variant of Synod that assumes a </a:t>
            </a:r>
            <a:r>
              <a:rPr lang="en-US" b="1" i="1" dirty="0"/>
              <a:t>unique leader</a:t>
            </a:r>
            <a:r>
              <a:rPr lang="en-US" dirty="0"/>
              <a:t> for progress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Only the leader is allowed to initiate proposals</a:t>
            </a:r>
          </a:p>
          <a:p>
            <a:pPr marL="457200" lvl="1" indent="0">
              <a:buNone/>
            </a:pPr>
            <a:r>
              <a:rPr lang="en-US" i="1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Issues with a unique leader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First, </a:t>
            </a:r>
            <a:r>
              <a:rPr lang="en-US" b="1" i="1" dirty="0"/>
              <a:t>leader election</a:t>
            </a:r>
            <a:r>
              <a:rPr lang="en-US" dirty="0"/>
              <a:t> itself is a consensus problem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A guarantee that relies on leader election as precondition is circular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Second, the primary goal of using Synod in DAC is to reach consensus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The benefits of pre-consensus in the form of a leader that are useful for purposes such as state machine replication are not applicable to DAC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Finally, in the </a:t>
            </a:r>
            <a:r>
              <a:rPr lang="en-US" dirty="0" err="1"/>
              <a:t>IoP</a:t>
            </a:r>
            <a:r>
              <a:rPr lang="en-US" dirty="0"/>
              <a:t>, aircraft can experience failures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A unique leader becomes a single point of failure for the progress guarantee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309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Protocol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801216" cy="3867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Unique proposal numbers are a requirement for Synod by definition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Allows defining the safety invariant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If a proposal with value v is chosen, then every higher-numbered proposal that is chosen has value v.</a:t>
            </a:r>
          </a:p>
        </p:txBody>
      </p:sp>
    </p:spTree>
    <p:extLst>
      <p:ext uri="{BB962C8B-B14F-4D97-AF65-F5344CB8AC3E}">
        <p14:creationId xmlns:p14="http://schemas.microsoft.com/office/powerpoint/2010/main" val="212561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E219E-45E2-4ADE-BD93-1BDD54F201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Consensus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set of distributed agents reach </a:t>
            </a:r>
            <a:r>
              <a:rPr lang="en-US" b="1" i="1" dirty="0"/>
              <a:t>agreement</a:t>
            </a:r>
            <a:r>
              <a:rPr lang="en-US" dirty="0"/>
              <a:t> on a unique value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Typically, a group of agents </a:t>
            </a:r>
            <a:r>
              <a:rPr lang="en-US" b="1" i="1" dirty="0"/>
              <a:t>propose</a:t>
            </a:r>
            <a:r>
              <a:rPr lang="en-US" dirty="0"/>
              <a:t> values for agreement and another group of agents </a:t>
            </a:r>
            <a:r>
              <a:rPr lang="en-US" b="1" i="1" dirty="0"/>
              <a:t>vote</a:t>
            </a:r>
            <a:r>
              <a:rPr lang="en-US" dirty="0"/>
              <a:t> on which value to agree 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Successful consensus only implies that a </a:t>
            </a:r>
            <a:r>
              <a:rPr lang="en-US" i="1" dirty="0"/>
              <a:t>subset</a:t>
            </a:r>
            <a:r>
              <a:rPr lang="en-US" dirty="0"/>
              <a:t> of the agents (called a </a:t>
            </a:r>
            <a:r>
              <a:rPr lang="en-US" i="1" dirty="0"/>
              <a:t>quorum</a:t>
            </a:r>
            <a:r>
              <a:rPr lang="en-US" dirty="0"/>
              <a:t>) will agree on and learn about the agreement 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43E63-92C8-408F-96D5-1FB7A67AEFD7}"/>
              </a:ext>
            </a:extLst>
          </p:cNvPr>
          <p:cNvSpPr txBox="1"/>
          <p:nvPr/>
        </p:nvSpPr>
        <p:spPr>
          <a:xfrm>
            <a:off x="5759415" y="3962054"/>
            <a:ext cx="3258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consensus, a non-empty subset of agents learn of the agreement (green)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F1AE3-038B-4CD2-AABD-FAE8DE0A13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r="51115"/>
          <a:stretch/>
        </p:blipFill>
        <p:spPr>
          <a:xfrm>
            <a:off x="2670643" y="2725797"/>
            <a:ext cx="3088772" cy="18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735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Fairness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801216" cy="3867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Weak fairness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an event is </a:t>
            </a:r>
            <a:r>
              <a:rPr lang="en-US" i="1" dirty="0"/>
              <a:t>always</a:t>
            </a:r>
            <a:r>
              <a:rPr lang="en-US" dirty="0"/>
              <a:t> enabled, it eventually happens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Strong fairness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an event is </a:t>
            </a:r>
            <a:r>
              <a:rPr lang="en-US" i="1" dirty="0"/>
              <a:t>infinitely often </a:t>
            </a:r>
            <a:r>
              <a:rPr lang="en-US" dirty="0"/>
              <a:t>enabled, it eventually happens</a:t>
            </a:r>
          </a:p>
        </p:txBody>
      </p:sp>
    </p:spTree>
    <p:extLst>
      <p:ext uri="{BB962C8B-B14F-4D97-AF65-F5344CB8AC3E}">
        <p14:creationId xmlns:p14="http://schemas.microsoft.com/office/powerpoint/2010/main" val="10214807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Protocol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801216" cy="3867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Fairness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Theoretical assumptions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May not be deterministically possible in real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 want to look into probabilistic fairness</a:t>
            </a:r>
          </a:p>
        </p:txBody>
      </p:sp>
    </p:spTree>
    <p:extLst>
      <p:ext uri="{BB962C8B-B14F-4D97-AF65-F5344CB8AC3E}">
        <p14:creationId xmlns:p14="http://schemas.microsoft.com/office/powerpoint/2010/main" val="26115053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Protocol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have identified a fundamental condition for progress in Synod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CND</a:t>
            </a:r>
            <a:r>
              <a:rPr lang="en-US" i="1" dirty="0"/>
              <a:t> - Eventually some nonfaulty proposer will be ready to propose some proposal number, that will satisfy the </a:t>
            </a:r>
            <a:r>
              <a:rPr lang="en-US" b="1" i="1" dirty="0"/>
              <a:t>non-interruption condition</a:t>
            </a:r>
            <a:r>
              <a:rPr lang="en-US" i="1" dirty="0"/>
              <a:t>, to a quorum of nonfaulty acceptors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i="1" dirty="0"/>
              <a:t>nonfaulty agent</a:t>
            </a:r>
            <a:r>
              <a:rPr lang="en-US" dirty="0"/>
              <a:t> is an agent that eventually performs all desired actions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non-interruption condition implies that the messages for the proposal number will not be interrupted by messages for higher-numbered proposals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Note:</a:t>
            </a:r>
            <a:r>
              <a:rPr lang="en-US" dirty="0"/>
              <a:t> Multiple proposals can be chosen one after the other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Only the value corresponding to the first chosen proposal is agreed upon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Subsequent proposals </a:t>
            </a:r>
            <a:r>
              <a:rPr lang="en-US" i="1" dirty="0"/>
              <a:t>replicate</a:t>
            </a:r>
            <a:r>
              <a:rPr lang="en-US" dirty="0"/>
              <a:t> this value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85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Protocol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Guaranteeing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CND </a:t>
                </a:r>
                <a:r>
                  <a:rPr lang="en-US" b="1" dirty="0"/>
                  <a:t>under Predicate Fairness</a:t>
                </a:r>
                <a:r>
                  <a:rPr lang="en-US" dirty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Predicates in FAM are defined over configurations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i="1" dirty="0"/>
                  <a:t>enabled</a:t>
                </a:r>
                <a:r>
                  <a:rPr lang="en-US" dirty="0"/>
                  <a:t> at a configuration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if and only if</a:t>
                </a:r>
                <a:r>
                  <a:rPr lang="en-US" dirty="0"/>
                  <a:t> there exists a </a:t>
                </a:r>
                <a:r>
                  <a:rPr lang="en-US" i="1" dirty="0"/>
                  <a:t>sequence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such that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happens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 will be true in the consequent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Predicate fairness in FAM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If a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enabled</a:t>
                </a:r>
                <a:r>
                  <a:rPr lang="en-US" dirty="0"/>
                  <a:t> at a configuration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either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will be true at some future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will eventually become permanently disabled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733" t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0706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Protocol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Guaranteeing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CND </a:t>
                </a:r>
                <a:r>
                  <a:rPr lang="en-US" b="1" dirty="0"/>
                  <a:t>under Predicate Fairness</a:t>
                </a:r>
                <a:r>
                  <a:rPr lang="en-US" dirty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In any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if a nonfaulty proposer </a:t>
                </a:r>
                <a:r>
                  <a:rPr lang="en-US" b="1" dirty="0"/>
                  <a:t>P </a:t>
                </a:r>
                <a:r>
                  <a:rPr lang="en-US" dirty="0"/>
                  <a:t>becomes ready to propose the highest proposal number yet proposed, the there is always a possible sequence </a:t>
                </a:r>
                <a:r>
                  <a:rPr lang="en-US" b="1" dirty="0"/>
                  <a:t>Y</a:t>
                </a:r>
                <a:r>
                  <a:rPr lang="en-US" dirty="0"/>
                  <a:t> in which all proposers except </a:t>
                </a:r>
                <a:r>
                  <a:rPr lang="en-US" b="1" i="0" dirty="0">
                    <a:latin typeface="+mj-lt"/>
                  </a:rPr>
                  <a:t>P </a:t>
                </a:r>
                <a:r>
                  <a:rPr lang="en-US" i="0" dirty="0">
                    <a:latin typeface="+mj-lt"/>
                  </a:rPr>
                  <a:t>fail permanently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If</a:t>
                </a:r>
                <a:r>
                  <a:rPr lang="en-US" b="1" dirty="0"/>
                  <a:t> Y </a:t>
                </a:r>
                <a:r>
                  <a:rPr lang="en-US" dirty="0"/>
                  <a:t>happens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, then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CND</a:t>
                </a:r>
                <a:r>
                  <a:rPr lang="en-US" dirty="0"/>
                  <a:t> will be true at the resultant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So, the predicate for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CND </a:t>
                </a:r>
                <a:r>
                  <a:rPr lang="en-US" dirty="0"/>
                  <a:t>will be enabled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Further assumptions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i="1" dirty="0"/>
                  <a:t>If a nonfaulty proposer becomes ready to propose the highest proposal number yet proposed, then either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CND</a:t>
                </a:r>
                <a:r>
                  <a:rPr lang="en-US" i="1" dirty="0"/>
                  <a:t> becomes eventually true or eventually some nonfaulty proposer will become ready to propose the highest proposal number yet proposed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Necessary to ensure that the predicate for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CND</a:t>
                </a:r>
                <a:r>
                  <a:rPr lang="en-US" dirty="0"/>
                  <a:t> will be infinitely often enabled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733" t="-1262" r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6575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Protocol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Guaranteeing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CND </a:t>
            </a:r>
            <a:r>
              <a:rPr lang="en-US" b="1" dirty="0"/>
              <a:t>under Predicate Fairness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By contradiction, we show that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CND</a:t>
            </a:r>
            <a:r>
              <a:rPr lang="en-US" dirty="0"/>
              <a:t> will be eventually satisfied in all paths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0742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Protocol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Guaranteeing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CND </a:t>
                </a:r>
                <a:r>
                  <a:rPr lang="en-US" b="1" dirty="0"/>
                  <a:t>under Predicate Fairness</a:t>
                </a:r>
                <a:r>
                  <a:rPr lang="en-US" dirty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Predicate fairness in FAM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i="1" dirty="0"/>
                  <a:t>In a fair computation path, if a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 over configurations is enabled infinitely often, then eventually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 will be true at some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i="1" dirty="0"/>
                  <a:t>enabled</a:t>
                </a:r>
                <a:r>
                  <a:rPr lang="en-US" dirty="0"/>
                  <a:t> at a configuration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if and only if</a:t>
                </a:r>
                <a:r>
                  <a:rPr lang="en-US" dirty="0"/>
                  <a:t> there exists a </a:t>
                </a:r>
                <a:r>
                  <a:rPr lang="en-US" i="1" dirty="0"/>
                  <a:t>sequence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such that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happens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 will be true in the consequent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i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We have mechanically verified in Athena that under predicate fairness, the conditions for progress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CND</a:t>
                </a:r>
                <a:r>
                  <a:rPr lang="en-US" dirty="0"/>
                  <a:t> will be true in all paths 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Theoretical result that is important for the theoretical analysis of distributed algorithms implemented using actor systems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659" t="-1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940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490394" cy="3867150"/>
          </a:xfrm>
        </p:spPr>
        <p:txBody>
          <a:bodyPr/>
          <a:lstStyle/>
          <a:p>
            <a:r>
              <a:rPr lang="en-US" b="1" dirty="0"/>
              <a:t>Fairness for TAP?</a:t>
            </a:r>
          </a:p>
          <a:p>
            <a:pPr lvl="1"/>
            <a:r>
              <a:rPr lang="en-US" dirty="0"/>
              <a:t>This work was done before we started using the actor model for reasoning</a:t>
            </a:r>
          </a:p>
          <a:p>
            <a:pPr lvl="1"/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 had used a simpler model of asynchronous communication </a:t>
            </a:r>
          </a:p>
          <a:p>
            <a:pPr lvl="2"/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All sent messages were added to a theoretical channel</a:t>
            </a:r>
          </a:p>
          <a:p>
            <a:pPr lvl="3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Messages persist in the channel until read by the recipient</a:t>
            </a:r>
            <a:endParaRPr lang="en-US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2"/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We had specified that any agent that does not permanently fail would eventually receive any message in the channel addressed to it</a:t>
            </a:r>
          </a:p>
          <a:p>
            <a:pPr lvl="3"/>
            <a:r>
              <a:rPr 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Fairness was implicit</a:t>
            </a:r>
          </a:p>
          <a:p>
            <a:pPr lvl="1"/>
            <a:endParaRPr lang="en-US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07760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Problem Statement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 - the set of aircraft which know the latest set of authorized plans 𝜙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- the latest set of owners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Each member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should try to propagate 𝜙 to attain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at least one member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should eventually learn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been attained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b="1" dirty="0">
                    <a:cs typeface="Calibri" panose="020F0502020204030204" pitchFamily="34" charset="0"/>
                  </a:rPr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513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753E535A-0EFF-4F9D-A9B6-941672B25B4C}"/>
              </a:ext>
            </a:extLst>
          </p:cNvPr>
          <p:cNvSpPr/>
          <p:nvPr/>
        </p:nvSpPr>
        <p:spPr>
          <a:xfrm>
            <a:off x="2735796" y="2571750"/>
            <a:ext cx="3672408" cy="1762346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32DED1-F896-41AA-B8A6-D341A7729C7E}"/>
              </a:ext>
            </a:extLst>
          </p:cNvPr>
          <p:cNvSpPr/>
          <p:nvPr/>
        </p:nvSpPr>
        <p:spPr>
          <a:xfrm>
            <a:off x="2982906" y="3109359"/>
            <a:ext cx="1342052" cy="813604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A7A0-FA87-4ABC-BCE7-DC50EBC5DC25}"/>
                  </a:ext>
                </a:extLst>
              </p:cNvPr>
              <p:cNvSpPr txBox="1"/>
              <p:nvPr/>
            </p:nvSpPr>
            <p:spPr>
              <a:xfrm>
                <a:off x="4819136" y="3268727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𝑮</m:t>
                      </m:r>
                    </m:oMath>
                  </m:oMathPara>
                </a14:m>
                <a:endParaRPr lang="en-US" sz="2400" b="1" i="1" dirty="0">
                  <a:noFill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725A7A0-FA87-4ABC-BCE7-DC50EBC5D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36" y="3268727"/>
                <a:ext cx="5760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343ED6-50D3-4C92-80AD-E09A66097C24}"/>
                  </a:ext>
                </a:extLst>
              </p:cNvPr>
              <p:cNvSpPr txBox="1"/>
              <p:nvPr/>
            </p:nvSpPr>
            <p:spPr>
              <a:xfrm>
                <a:off x="3430637" y="3268745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𝑲</m:t>
                      </m:r>
                    </m:oMath>
                  </m:oMathPara>
                </a14:m>
                <a:endParaRPr lang="en-US" sz="24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343ED6-50D3-4C92-80AD-E09A66097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37" y="3268745"/>
                <a:ext cx="5760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5016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dirty="0"/>
                  <a:t>The algorithm is a general-purpose algorithm for attaining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E</a:t>
                </a:r>
                <a:r>
                  <a:rPr lang="en-US" baseline="30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distributed multi-agent systems</a:t>
                </a:r>
              </a:p>
              <a:p>
                <a:r>
                  <a:rPr lang="en-US" dirty="0"/>
                  <a:t>In some applications, the set of propagators and learners can be logically implemented by non-intersecting sets of physical agents</a:t>
                </a:r>
              </a:p>
              <a:p>
                <a:r>
                  <a:rPr lang="en-US" dirty="0"/>
                  <a:t>In DAC, the aircraft in set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 have no knowledge about which aircraft in set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know about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i.e., the membership of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513" t="-1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C6ABD42-718E-48E7-A033-E69E90A15C61}"/>
              </a:ext>
            </a:extLst>
          </p:cNvPr>
          <p:cNvSpPr/>
          <p:nvPr/>
        </p:nvSpPr>
        <p:spPr>
          <a:xfrm>
            <a:off x="2735796" y="2571750"/>
            <a:ext cx="3672408" cy="1762346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CB9778-139A-4C76-9AB1-394EAD5D7D4B}"/>
              </a:ext>
            </a:extLst>
          </p:cNvPr>
          <p:cNvSpPr/>
          <p:nvPr/>
        </p:nvSpPr>
        <p:spPr>
          <a:xfrm>
            <a:off x="2982906" y="3109359"/>
            <a:ext cx="1342052" cy="813604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5A79B4-CFE8-435E-89AF-43934E2FAEB1}"/>
                  </a:ext>
                </a:extLst>
              </p:cNvPr>
              <p:cNvSpPr txBox="1"/>
              <p:nvPr/>
            </p:nvSpPr>
            <p:spPr>
              <a:xfrm>
                <a:off x="4819136" y="3268727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𝑮</m:t>
                      </m:r>
                    </m:oMath>
                  </m:oMathPara>
                </a14:m>
                <a:endParaRPr lang="en-US" sz="2400" b="1" i="1" dirty="0">
                  <a:noFill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5A79B4-CFE8-435E-89AF-43934E2F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36" y="3268727"/>
                <a:ext cx="5760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0D102E-F1E1-4836-B60B-DFFA529FF9DA}"/>
                  </a:ext>
                </a:extLst>
              </p:cNvPr>
              <p:cNvSpPr txBox="1"/>
              <p:nvPr/>
            </p:nvSpPr>
            <p:spPr>
              <a:xfrm>
                <a:off x="3430637" y="3268745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𝑲</m:t>
                      </m:r>
                    </m:oMath>
                  </m:oMathPara>
                </a14:m>
                <a:endParaRPr lang="en-US" sz="24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0D102E-F1E1-4836-B60B-DFFA529FF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37" y="3268745"/>
                <a:ext cx="5760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766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AE219E-45E2-4ADE-BD93-1BDD54F20199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Knowledge Propagation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The process of propagating a </a:t>
                </a:r>
                <a:r>
                  <a:rPr lang="en-US" b="1" i="1" dirty="0"/>
                  <a:t>fact</a:t>
                </a:r>
                <a:r>
                  <a:rPr lang="en-US" dirty="0"/>
                  <a:t> through a set of agents to attain a desired </a:t>
                </a:r>
                <a:r>
                  <a:rPr lang="en-US" b="1" i="1" dirty="0"/>
                  <a:t>state of knowledge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For Decentralized Admission Control, a suitable state of knowledge is that all the latest owners must know the latest set of authorized flight plans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On successful propagation, the desired state of knowledge is achieved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AE219E-45E2-4ADE-BD93-1BDD54F20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3"/>
                <a:stretch>
                  <a:fillRect l="-659" t="-946" r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6AD1814-9A6A-48A4-BBA1-6D21B5F3D105}"/>
              </a:ext>
            </a:extLst>
          </p:cNvPr>
          <p:cNvSpPr txBox="1"/>
          <p:nvPr/>
        </p:nvSpPr>
        <p:spPr>
          <a:xfrm>
            <a:off x="5759415" y="3969593"/>
            <a:ext cx="3258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After knowledge propagation, all the required agents learn about the value (green)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8EAB7F-E1E6-4E97-978F-0B6C6CD391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51115"/>
          <a:stretch/>
        </p:blipFill>
        <p:spPr>
          <a:xfrm>
            <a:off x="2662828" y="2725797"/>
            <a:ext cx="3088772" cy="185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381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Protocol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dirty="0"/>
                  <a:t>This necessitates a pessimistic implementation of the protocol:</a:t>
                </a:r>
              </a:p>
              <a:p>
                <a:pPr lvl="1"/>
                <a:r>
                  <a:rPr lang="en-US" dirty="0"/>
                  <a:t>All aircraft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implement a learner</a:t>
                </a:r>
              </a:p>
              <a:p>
                <a:pPr lvl="1"/>
                <a:r>
                  <a:rPr lang="en-US" dirty="0"/>
                  <a:t>All aircraft in </a:t>
                </a:r>
                <a:r>
                  <a:rPr lang="en-US" b="1" dirty="0"/>
                  <a:t>K</a:t>
                </a:r>
                <a:r>
                  <a:rPr lang="en-US" dirty="0"/>
                  <a:t> implement a propagator (along with a learner)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Therefore, for DAC, the set of physical agents implementing propagators is a subset of the set of physical agents implementing learners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513" t="-946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0C6ABD42-718E-48E7-A033-E69E90A15C61}"/>
              </a:ext>
            </a:extLst>
          </p:cNvPr>
          <p:cNvSpPr/>
          <p:nvPr/>
        </p:nvSpPr>
        <p:spPr>
          <a:xfrm>
            <a:off x="2735796" y="2571750"/>
            <a:ext cx="3672408" cy="1762346"/>
          </a:xfrm>
          <a:prstGeom prst="ellipse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CB9778-139A-4C76-9AB1-394EAD5D7D4B}"/>
              </a:ext>
            </a:extLst>
          </p:cNvPr>
          <p:cNvSpPr/>
          <p:nvPr/>
        </p:nvSpPr>
        <p:spPr>
          <a:xfrm>
            <a:off x="2982906" y="3109359"/>
            <a:ext cx="1342052" cy="813604"/>
          </a:xfrm>
          <a:prstGeom prst="ellipse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5A79B4-CFE8-435E-89AF-43934E2FAEB1}"/>
                  </a:ext>
                </a:extLst>
              </p:cNvPr>
              <p:cNvSpPr txBox="1"/>
              <p:nvPr/>
            </p:nvSpPr>
            <p:spPr>
              <a:xfrm>
                <a:off x="4819136" y="3268727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𝑮</m:t>
                      </m:r>
                    </m:oMath>
                  </m:oMathPara>
                </a14:m>
                <a:endParaRPr lang="en-US" sz="2400" b="1" i="1" dirty="0">
                  <a:noFill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5A79B4-CFE8-435E-89AF-43934E2FA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136" y="3268727"/>
                <a:ext cx="57606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0D102E-F1E1-4836-B60B-DFFA529FF9DA}"/>
                  </a:ext>
                </a:extLst>
              </p:cNvPr>
              <p:cNvSpPr txBox="1"/>
              <p:nvPr/>
            </p:nvSpPr>
            <p:spPr>
              <a:xfrm>
                <a:off x="3430637" y="3268745"/>
                <a:ext cx="5760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𝑲</m:t>
                      </m:r>
                    </m:oMath>
                  </m:oMathPara>
                </a14:m>
                <a:endParaRPr lang="en-US" sz="2400" b="1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0D102E-F1E1-4836-B60B-DFFA529FF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637" y="3268745"/>
                <a:ext cx="57606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5042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/>
              <a:t>TAP vs 2 Phase Commit </a:t>
            </a:r>
          </a:p>
          <a:p>
            <a:r>
              <a:rPr lang="en-US" b="1" dirty="0"/>
              <a:t>2 Phase Commit</a:t>
            </a:r>
          </a:p>
          <a:p>
            <a:pPr lvl="1"/>
            <a:r>
              <a:rPr lang="en-US" dirty="0"/>
              <a:t>There is a </a:t>
            </a:r>
            <a:r>
              <a:rPr lang="en-US" b="1" i="1" dirty="0"/>
              <a:t>single</a:t>
            </a:r>
            <a:r>
              <a:rPr lang="en-US" dirty="0"/>
              <a:t> transaction manager (TM)</a:t>
            </a:r>
          </a:p>
          <a:p>
            <a:pPr lvl="2"/>
            <a:r>
              <a:rPr lang="en-US" dirty="0"/>
              <a:t>A resource manager (RM) sends “prepared” to the TM</a:t>
            </a:r>
          </a:p>
          <a:p>
            <a:pPr lvl="2"/>
            <a:r>
              <a:rPr lang="en-US" dirty="0"/>
              <a:t>The TM sends “prepare” prepare to every other RM</a:t>
            </a:r>
          </a:p>
          <a:p>
            <a:pPr lvl="3"/>
            <a:r>
              <a:rPr lang="en-US" dirty="0"/>
              <a:t>Case 1: All RM’s reply with a “prepared” message</a:t>
            </a:r>
          </a:p>
          <a:p>
            <a:pPr lvl="4"/>
            <a:r>
              <a:rPr lang="en-US" dirty="0"/>
              <a:t>TM sends “Commit” to all RMs</a:t>
            </a:r>
          </a:p>
          <a:p>
            <a:pPr lvl="4"/>
            <a:r>
              <a:rPr lang="en-US" dirty="0"/>
              <a:t>Each RM responds with a “Done” message</a:t>
            </a:r>
          </a:p>
          <a:p>
            <a:pPr lvl="3"/>
            <a:r>
              <a:rPr lang="en-US" dirty="0"/>
              <a:t>Case 2: Not all RMs respond with a “prepared” message</a:t>
            </a:r>
          </a:p>
          <a:p>
            <a:pPr lvl="4"/>
            <a:r>
              <a:rPr lang="en-US" dirty="0"/>
              <a:t>The TM sends “abort” messages to all RMs    (does not exist in TAP)</a:t>
            </a:r>
          </a:p>
          <a:p>
            <a:pPr lvl="1"/>
            <a:r>
              <a:rPr lang="en-US" dirty="0"/>
              <a:t>By contrast, there are multiple propagators in TAP</a:t>
            </a:r>
          </a:p>
          <a:p>
            <a:pPr lvl="1"/>
            <a:r>
              <a:rPr lang="en-US" dirty="0"/>
              <a:t>If the coordinator fails permanently in 2PC, progress is halted</a:t>
            </a:r>
          </a:p>
          <a:p>
            <a:pPr lvl="2"/>
            <a:r>
              <a:rPr lang="en-US" dirty="0"/>
              <a:t>TAP can make progress as long as at least one propagator does not permanently fail</a:t>
            </a:r>
          </a:p>
          <a:p>
            <a:pPr lvl="2"/>
            <a:r>
              <a:rPr lang="en-US" dirty="0"/>
              <a:t>TAP was inspired by 2PC and customized for verifiable knowledge propagation for DAC</a:t>
            </a:r>
          </a:p>
        </p:txBody>
      </p:sp>
    </p:spTree>
    <p:extLst>
      <p:ext uri="{BB962C8B-B14F-4D97-AF65-F5344CB8AC3E}">
        <p14:creationId xmlns:p14="http://schemas.microsoft.com/office/powerpoint/2010/main" val="35689143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490394" cy="3867150"/>
          </a:xfrm>
        </p:spPr>
        <p:txBody>
          <a:bodyPr/>
          <a:lstStyle/>
          <a:p>
            <a:r>
              <a:rPr lang="en-US" b="1" dirty="0"/>
              <a:t>TAP vs 2 Phase Locking</a:t>
            </a:r>
          </a:p>
          <a:p>
            <a:r>
              <a:rPr lang="en-US" b="1" dirty="0"/>
              <a:t>2 Phase Locking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According to 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two-phase locking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protocol, a transaction handles its locks in two distinct, consecutive phases during the transaction's execution: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Expanding phase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(aka Growing phase): locks are acquired and no locks are released (the number of locks can only increase).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Shrinking phase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(aka Contracting phase): locks are released and no locks are acquired.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Concurrency control"/>
              </a:rPr>
              <a:t>concurrency control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method that guarantees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Serializability"/>
              </a:rPr>
              <a:t>serializability</a:t>
            </a:r>
            <a:endParaRPr lang="en-US" b="0" i="0" u="none" strike="noStrike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Transactions must appear to have occurred in some total order.</a:t>
            </a:r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41484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Modular Analysis</a:t>
            </a:r>
          </a:p>
        </p:txBody>
      </p:sp>
      <p:pic>
        <p:nvPicPr>
          <p:cNvPr id="4" name="red-green-proof">
            <a:hlinkClick r:id="" action="ppaction://media"/>
            <a:extLst>
              <a:ext uri="{FF2B5EF4-FFF2-40B4-BE49-F238E27FC236}">
                <a16:creationId xmlns:a16="http://schemas.microsoft.com/office/drawing/2014/main" id="{9B69C7DC-3528-43F8-B9A3-E55313A41F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0208" y="652617"/>
            <a:ext cx="6823583" cy="383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7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Reasoning about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Relaying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message travels from a </a:t>
            </a:r>
            <a:r>
              <a:rPr lang="en-US" b="1" i="1" dirty="0"/>
              <a:t>source</a:t>
            </a:r>
            <a:r>
              <a:rPr lang="en-US" dirty="0"/>
              <a:t> to a </a:t>
            </a:r>
            <a:r>
              <a:rPr lang="en-US" b="1" i="1" dirty="0"/>
              <a:t>destination</a:t>
            </a:r>
            <a:r>
              <a:rPr lang="en-US" dirty="0"/>
              <a:t> via a set of </a:t>
            </a:r>
            <a:r>
              <a:rPr lang="en-US" b="1" i="1" dirty="0"/>
              <a:t>relay</a:t>
            </a:r>
            <a:r>
              <a:rPr lang="en-US" dirty="0"/>
              <a:t> nodes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Number of relays involved = 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i="1" dirty="0">
                <a:sym typeface="Wingdings" panose="05000000000000000000" pitchFamily="2" charset="2"/>
              </a:rPr>
              <a:t>n+1 hops</a:t>
            </a:r>
            <a:endParaRPr lang="en-US" b="1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Suitable mode of communication between mobile agents that may not always be directly connected to each other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Multicopy Two-Hop Relaying (MTR)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[Al Hanbali et al. ‘07]</a:t>
            </a:r>
            <a:endParaRPr lang="en-US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maximum number of hops = 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 use for modeling message transmission delays in the </a:t>
            </a:r>
            <a:r>
              <a:rPr lang="en-US" dirty="0" err="1"/>
              <a:t>IoP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5394F-6B0D-446B-9104-CF59AA70B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551" y="1115395"/>
            <a:ext cx="5906898" cy="102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897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Reasoning about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386088" cy="3867150"/>
          </a:xfrm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/>
              <a:t>Queueing</a:t>
            </a:r>
            <a:endParaRPr kumimoji="0" lang="en-US" sz="1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Incoming messages are placed in a </a:t>
            </a:r>
            <a:r>
              <a:rPr lang="en-US" b="1" i="1" dirty="0"/>
              <a:t>queue</a:t>
            </a:r>
            <a:r>
              <a:rPr lang="en-US" dirty="0"/>
              <a:t> and processed by one or more </a:t>
            </a:r>
            <a:r>
              <a:rPr lang="en-US" b="1" i="1" dirty="0"/>
              <a:t>servers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M/M/1 queue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[Lipsky ‘09]</a:t>
            </a:r>
            <a:endParaRPr lang="en-US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is only one server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Reasonable for the </a:t>
            </a:r>
            <a:r>
              <a:rPr lang="en-US" dirty="0" err="1"/>
              <a:t>IoP</a:t>
            </a:r>
            <a:r>
              <a:rPr lang="en-US" dirty="0"/>
              <a:t> as each aircraft can be seen as a single server processing all incoming messages sequentially to run a distributed algorithm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ADAF18-94AD-4FD8-85D5-D0352382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53" y="1023827"/>
            <a:ext cx="5146619" cy="13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929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Reasoning about Distributed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38671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Modeling Message Transmission Delays with the MTR Protocol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To derive a probabilistic bound on the message transmission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we assume: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Unrestricted time to live (TTL) for all messages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Every </a:t>
                </a:r>
                <a:r>
                  <a:rPr lang="en-US" dirty="0" err="1"/>
                  <a:t>untransmitted</a:t>
                </a:r>
                <a:r>
                  <a:rPr lang="en-US" dirty="0"/>
                  <a:t> message has a TTL after which it must be dropped by a relay node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The inter-meeting times of the nodes are exponentially distributed with a rate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 source aircraft transmits a message to all relay aircraft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We have derived the mechanical proof in Athena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𝑀𝑇𝑅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𝑀𝑡</m:t>
                        </m:r>
                      </m:sup>
                    </m:sSup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number of relay nodes + 1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exponentially distributed with rate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𝑀𝑇𝑅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3867150"/>
              </a:xfrm>
              <a:blipFill>
                <a:blip r:embed="rId2"/>
                <a:stretch>
                  <a:fillRect l="-702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0044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Reasoning about Distributed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38671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Modeling Message Processing Delays with the M/M/1 Queue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M/M/1 has some analytical properties that enable reasoning about the message processing delays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exponentially distributed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Interarrival times of messages are exponentially distributed with a rate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Service time of messages (processing time - waiting time) is exponentially distributed with a rate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We have derived the mechanical proof in Athena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the rate parameter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3867150"/>
              </a:xfrm>
              <a:blipFill>
                <a:blip r:embed="rId2"/>
                <a:stretch>
                  <a:fillRect l="-702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2904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Reasoning about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998317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M/M/1 Queue</a:t>
            </a:r>
          </a:p>
          <a:p>
            <a:r>
              <a:rPr lang="en-US" sz="1400" dirty="0">
                <a:latin typeface="+mj-lt"/>
              </a:rPr>
              <a:t>Memoryless</a:t>
            </a:r>
          </a:p>
          <a:p>
            <a:pPr lvl="1"/>
            <a:r>
              <a:rPr lang="en-US" sz="1400" dirty="0">
                <a:latin typeface="+mj-lt"/>
              </a:rPr>
              <a:t>Exponentially distributed inter-arrival times</a:t>
            </a:r>
          </a:p>
          <a:p>
            <a:pPr lvl="2"/>
            <a:r>
              <a:rPr lang="en-US" sz="1200" dirty="0">
                <a:latin typeface="+mj-lt"/>
              </a:rPr>
              <a:t>Exponential distribution is called “memoryless” </a:t>
            </a:r>
          </a:p>
          <a:p>
            <a:pPr lvl="2"/>
            <a:r>
              <a:rPr lang="en-US" sz="1200" dirty="0">
                <a:latin typeface="+mj-lt"/>
              </a:rPr>
              <a:t>A given probability distribution is independent of its history</a:t>
            </a:r>
          </a:p>
          <a:p>
            <a:pPr lvl="3"/>
            <a:r>
              <a:rPr lang="en-US" sz="1150" dirty="0">
                <a:latin typeface="+mj-lt"/>
              </a:rPr>
              <a:t>The message arrivals are independent of the previous message arrivals</a:t>
            </a:r>
          </a:p>
          <a:p>
            <a:pPr lvl="3"/>
            <a:endParaRPr lang="en-US" sz="1150" dirty="0">
              <a:latin typeface="+mj-lt"/>
            </a:endParaRPr>
          </a:p>
          <a:p>
            <a:pPr lvl="3"/>
            <a:endParaRPr lang="en-US" sz="1150" dirty="0">
              <a:latin typeface="+mj-lt"/>
            </a:endParaRPr>
          </a:p>
          <a:p>
            <a:pPr lvl="3"/>
            <a:endParaRPr lang="en-US" sz="1150" dirty="0">
              <a:latin typeface="+mj-lt"/>
            </a:endParaRPr>
          </a:p>
          <a:p>
            <a:pPr lvl="3"/>
            <a:endParaRPr lang="en-US" sz="1150" dirty="0">
              <a:latin typeface="+mj-lt"/>
            </a:endParaRPr>
          </a:p>
          <a:p>
            <a:pPr lvl="3"/>
            <a:endParaRPr lang="en-US" sz="1150" dirty="0">
              <a:latin typeface="+mj-lt"/>
            </a:endParaRPr>
          </a:p>
          <a:p>
            <a:r>
              <a:rPr lang="en-US" sz="1400" dirty="0">
                <a:latin typeface="+mj-lt"/>
              </a:rPr>
              <a:t>Memoryless</a:t>
            </a:r>
          </a:p>
          <a:p>
            <a:pPr lvl="1"/>
            <a:r>
              <a:rPr lang="en-US" sz="1400" dirty="0">
                <a:latin typeface="+mj-lt"/>
              </a:rPr>
              <a:t>Exponentially distributed service times </a:t>
            </a:r>
          </a:p>
          <a:p>
            <a:r>
              <a:rPr lang="en-US" sz="1400" dirty="0">
                <a:latin typeface="+mj-lt"/>
              </a:rPr>
              <a:t>1 </a:t>
            </a:r>
          </a:p>
          <a:p>
            <a:pPr lvl="1"/>
            <a:r>
              <a:rPr lang="en-US" sz="1400" dirty="0">
                <a:latin typeface="+mj-lt"/>
              </a:rPr>
              <a:t>Number of servers used </a:t>
            </a:r>
          </a:p>
          <a:p>
            <a:pPr lvl="1"/>
            <a:r>
              <a:rPr lang="en-US" sz="1400" dirty="0">
                <a:latin typeface="+mj-lt"/>
              </a:rPr>
              <a:t>Other options: </a:t>
            </a:r>
            <a:r>
              <a:rPr lang="en-US" sz="1400" b="1" dirty="0">
                <a:latin typeface="+mj-lt"/>
              </a:rPr>
              <a:t>1,2,… N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EB5A9-2CB8-49EA-8FDB-A26FB3A9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993" y="2332949"/>
            <a:ext cx="3474014" cy="78233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06631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Reasoning about Distributed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38671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Modeling Message Transmission Delays with the MTR Protocol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MTR specifications</a:t>
                </a:r>
              </a:p>
              <a:p>
                <a:pPr marL="685800" lvl="1">
                  <a:buFont typeface="Wingdings" panose="05000000000000000000" pitchFamily="2" charset="2"/>
                  <a:buChar char="§"/>
                </a:pPr>
                <a:r>
                  <a:rPr lang="en-US" dirty="0"/>
                  <a:t>Nodes are said to meet when they are within transmission range</a:t>
                </a:r>
              </a:p>
              <a:p>
                <a:pPr marL="685800"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 message is instantaneously transmitted when nodes meet</a:t>
                </a:r>
              </a:p>
              <a:p>
                <a:pPr marL="685800" lvl="1">
                  <a:buFont typeface="Wingdings" panose="05000000000000000000" pitchFamily="2" charset="2"/>
                  <a:buChar char="§"/>
                </a:pPr>
                <a:r>
                  <a:rPr lang="en-US" dirty="0"/>
                  <a:t>Inter-meeting times are IID and exponentially distributed with rate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𝑀𝑇𝑅</m:t>
                        </m:r>
                      </m:sub>
                    </m:sSub>
                  </m:oMath>
                </a14:m>
                <a:endParaRPr lang="en-US" dirty="0"/>
              </a:p>
              <a:p>
                <a:pPr marL="685800" lvl="1">
                  <a:buFont typeface="Wingdings" panose="05000000000000000000" pitchFamily="2" charset="2"/>
                  <a:buChar char="§"/>
                </a:pPr>
                <a:r>
                  <a:rPr lang="en-US" dirty="0"/>
                  <a:t>Each relay node can hold only one copy of a message</a:t>
                </a:r>
              </a:p>
              <a:p>
                <a:pPr marL="685800"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The source transmits a copy of the message to multiple relay nodes (multicopy)</a:t>
                </a:r>
              </a:p>
              <a:p>
                <a:pPr marL="685800" lvl="1">
                  <a:buFont typeface="Wingdings" panose="05000000000000000000" pitchFamily="2" charset="2"/>
                  <a:buChar char="§"/>
                </a:pPr>
                <a:r>
                  <a:rPr lang="en-US" dirty="0"/>
                  <a:t>Each message has an associated time-to-live (TTL) after which it has to be dropped by a relay node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The message transmission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for MTR is dependent on the TTLs, and the mobility model of the aircraft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3867150"/>
              </a:xfrm>
              <a:blipFill>
                <a:blip r:embed="rId2"/>
                <a:stretch>
                  <a:fillRect l="-702" t="-946" r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04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07C9E-8417-442A-88D0-AB36706168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118524" y="2529641"/>
            <a:ext cx="3010716" cy="188215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E219E-45E2-4ADE-BD93-1BDD54F201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Formal Methods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Vehicular systems are </a:t>
            </a:r>
            <a:r>
              <a:rPr lang="en-US" b="1" i="1" dirty="0"/>
              <a:t>safety-critical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Algorithms used must be rigorously verified for correctness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Formal methods provide mathematical tools and techniques to rigorously verify correctness properties of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Model Checking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Theorem Proving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Formal proofs can be </a:t>
            </a:r>
            <a:r>
              <a:rPr lang="en-US" b="1" i="1" dirty="0"/>
              <a:t>mechanically verified</a:t>
            </a:r>
            <a:r>
              <a:rPr lang="en-US" dirty="0"/>
              <a:t> for correctness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dirty="0"/>
              <a:t>Using</a:t>
            </a:r>
            <a:r>
              <a:rPr lang="en-US" b="1" i="1" dirty="0"/>
              <a:t> proof assistants</a:t>
            </a:r>
            <a:r>
              <a:rPr lang="en-US" dirty="0"/>
              <a:t> like </a:t>
            </a:r>
            <a:r>
              <a:rPr lang="en-US" b="1" i="1" dirty="0"/>
              <a:t>Athena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900" b="1" i="1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Arkoudas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&amp; Musser ‘17]</a:t>
            </a:r>
            <a:r>
              <a:rPr lang="en-US" dirty="0"/>
              <a:t> and </a:t>
            </a:r>
          </a:p>
          <a:p>
            <a:pPr marL="914400" lvl="2" indent="0">
              <a:buNone/>
            </a:pPr>
            <a:r>
              <a:rPr lang="en-US" b="1" i="1" dirty="0"/>
              <a:t>    	    </a:t>
            </a:r>
            <a:r>
              <a:rPr lang="en-US" sz="1350" b="1" i="1" dirty="0"/>
              <a:t>TLAPS</a:t>
            </a:r>
            <a:r>
              <a:rPr kumimoji="0" lang="en-US" sz="135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[Chaudhari et al. ‘10] </a:t>
            </a:r>
            <a:endParaRPr lang="en-US" sz="9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Mechanical verification provides a high-degree of </a:t>
            </a:r>
          </a:p>
          <a:p>
            <a:pPr marL="914400" lvl="2" indent="0">
              <a:buNone/>
            </a:pPr>
            <a:r>
              <a:rPr lang="en-US" dirty="0"/>
              <a:t>     assurance in the proofs</a:t>
            </a:r>
          </a:p>
        </p:txBody>
      </p:sp>
    </p:spTree>
    <p:extLst>
      <p:ext uri="{BB962C8B-B14F-4D97-AF65-F5344CB8AC3E}">
        <p14:creationId xmlns:p14="http://schemas.microsoft.com/office/powerpoint/2010/main" val="33780419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Reasoning about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685493" cy="3867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assume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All aircraft use the MTR protocol for message transmission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Each aircraft implements an M/M/1 queue to process incoming messages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message transmission delays are </a:t>
            </a:r>
            <a:r>
              <a:rPr lang="en-US" i="1" dirty="0"/>
              <a:t>independent and identically distributed </a:t>
            </a:r>
            <a:r>
              <a:rPr lang="en-US" dirty="0"/>
              <a:t>(IID)</a:t>
            </a:r>
            <a:endParaRPr lang="en-US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messages processing delays are IID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transmission delays are independent of the processing delays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These assumptions help us derive useful probabilistic properties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Reasonable starting point for developing progress guarantees in airborne VANETs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Can be used for generating progress guarantees under different combinations of assumptions in the future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932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38671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 Proof Library in Athena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Used Athena’s built-in proof tactics to manually develop the proofs  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E.g. - the proof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for M/M/1 queue using the </a:t>
                </a:r>
                <a:r>
                  <a:rPr lang="en-US" i="1" dirty="0"/>
                  <a:t>equality chaining </a:t>
                </a:r>
                <a:r>
                  <a:rPr lang="en-US" dirty="0"/>
                  <a:t>tactic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i="1" dirty="0"/>
              </a:p>
              <a:p>
                <a:pPr marL="0" indent="0">
                  <a:buNone/>
                </a:pPr>
                <a:endParaRPr lang="en-US" b="1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3867150"/>
              </a:xfrm>
              <a:blipFill>
                <a:blip r:embed="rId2"/>
                <a:stretch>
                  <a:fillRect l="-702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1F146D1-539B-4DC9-BC27-917B6BBC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74" y="1915491"/>
            <a:ext cx="7120618" cy="266444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Reasoning about Distributed Algorithms</a:t>
            </a:r>
          </a:p>
        </p:txBody>
      </p:sp>
    </p:spTree>
    <p:extLst>
      <p:ext uri="{BB962C8B-B14F-4D97-AF65-F5344CB8AC3E}">
        <p14:creationId xmlns:p14="http://schemas.microsoft.com/office/powerpoint/2010/main" val="26672111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Reasoning about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685493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 Proof Library in Athena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Currently, our formalizations contain some conjectures which are unproven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All such conjectures used are well-established results from the domains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Version 0.1 lacks the formalizations of lower-level theory necessary to verify them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As the goal of the paper was to verify high-level progress properties that are interesting for UAM, the proofs are left for future iterations of the library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Version 0.1 contains 27 high-level theorems from the different domains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0810939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ner">
            <a:hlinkClick r:id="" action="ppaction://media"/>
            <a:extLst>
              <a:ext uri="{FF2B5EF4-FFF2-40B4-BE49-F238E27FC236}">
                <a16:creationId xmlns:a16="http://schemas.microsoft.com/office/drawing/2014/main" id="{3F91B1A1-8368-4ACE-AAB6-368A84A5A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000" t="15336" r="12000" b="12530"/>
          <a:stretch/>
        </p:blipFill>
        <p:spPr>
          <a:xfrm>
            <a:off x="4146656" y="1437771"/>
            <a:ext cx="4997344" cy="25628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9A70F-DDE0-4ECE-9FDE-D859F3BB9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 Verification of Dynamic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4958A-EA8E-4E6A-9877-E1DAF8579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4162045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Formal DDDAS Feedback Loop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b="1" dirty="0"/>
              <a:t>Sub-loop A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US" dirty="0"/>
              <a:t>Proof refinement - refines parameterized proofs with new parameters and sends envelopes to sentinels 	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US" dirty="0"/>
              <a:t>Sentinels - send real-time proof parameters to proof refinement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b="1" dirty="0"/>
              <a:t>Sub-loop B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US" dirty="0"/>
              <a:t>Sentinels - send real-time guarantees to live system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US" dirty="0"/>
              <a:t>Live system - sends real-time operating conditions to sentinels </a:t>
            </a:r>
          </a:p>
          <a:p>
            <a:pPr marL="1085850" lvl="2"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BF7BFF-04D2-494B-9160-103B217500DE}"/>
              </a:ext>
            </a:extLst>
          </p:cNvPr>
          <p:cNvSpPr/>
          <p:nvPr/>
        </p:nvSpPr>
        <p:spPr>
          <a:xfrm>
            <a:off x="5810081" y="2822030"/>
            <a:ext cx="1602223" cy="1008112"/>
          </a:xfrm>
          <a:prstGeom prst="rect">
            <a:avLst/>
          </a:prstGeom>
          <a:noFill/>
          <a:ln w="34925">
            <a:solidFill>
              <a:srgbClr val="0070C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4CF86-00BE-4BF7-9B8B-C37E05E08093}"/>
              </a:ext>
            </a:extLst>
          </p:cNvPr>
          <p:cNvSpPr/>
          <p:nvPr/>
        </p:nvSpPr>
        <p:spPr>
          <a:xfrm>
            <a:off x="4788024" y="2047284"/>
            <a:ext cx="1296144" cy="1173345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96144"/>
                      <a:gd name="connsiteY0" fmla="*/ 0 h 1307173"/>
                      <a:gd name="connsiteX1" fmla="*/ 419087 w 1296144"/>
                      <a:gd name="connsiteY1" fmla="*/ 0 h 1307173"/>
                      <a:gd name="connsiteX2" fmla="*/ 812250 w 1296144"/>
                      <a:gd name="connsiteY2" fmla="*/ 0 h 1307173"/>
                      <a:gd name="connsiteX3" fmla="*/ 1296144 w 1296144"/>
                      <a:gd name="connsiteY3" fmla="*/ 0 h 1307173"/>
                      <a:gd name="connsiteX4" fmla="*/ 1296144 w 1296144"/>
                      <a:gd name="connsiteY4" fmla="*/ 422653 h 1307173"/>
                      <a:gd name="connsiteX5" fmla="*/ 1296144 w 1296144"/>
                      <a:gd name="connsiteY5" fmla="*/ 832233 h 1307173"/>
                      <a:gd name="connsiteX6" fmla="*/ 1296144 w 1296144"/>
                      <a:gd name="connsiteY6" fmla="*/ 1307173 h 1307173"/>
                      <a:gd name="connsiteX7" fmla="*/ 864096 w 1296144"/>
                      <a:gd name="connsiteY7" fmla="*/ 1307173 h 1307173"/>
                      <a:gd name="connsiteX8" fmla="*/ 406125 w 1296144"/>
                      <a:gd name="connsiteY8" fmla="*/ 1307173 h 1307173"/>
                      <a:gd name="connsiteX9" fmla="*/ 0 w 1296144"/>
                      <a:gd name="connsiteY9" fmla="*/ 1307173 h 1307173"/>
                      <a:gd name="connsiteX10" fmla="*/ 0 w 1296144"/>
                      <a:gd name="connsiteY10" fmla="*/ 871449 h 1307173"/>
                      <a:gd name="connsiteX11" fmla="*/ 0 w 1296144"/>
                      <a:gd name="connsiteY11" fmla="*/ 448796 h 1307173"/>
                      <a:gd name="connsiteX12" fmla="*/ 0 w 1296144"/>
                      <a:gd name="connsiteY12" fmla="*/ 0 h 13071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296144" h="1307173" extrusionOk="0">
                        <a:moveTo>
                          <a:pt x="0" y="0"/>
                        </a:moveTo>
                        <a:cubicBezTo>
                          <a:pt x="116722" y="-21782"/>
                          <a:pt x="322051" y="21764"/>
                          <a:pt x="419087" y="0"/>
                        </a:cubicBezTo>
                        <a:cubicBezTo>
                          <a:pt x="516123" y="-21764"/>
                          <a:pt x="672775" y="40051"/>
                          <a:pt x="812250" y="0"/>
                        </a:cubicBezTo>
                        <a:cubicBezTo>
                          <a:pt x="951725" y="-40051"/>
                          <a:pt x="1105552" y="56896"/>
                          <a:pt x="1296144" y="0"/>
                        </a:cubicBezTo>
                        <a:cubicBezTo>
                          <a:pt x="1307905" y="173030"/>
                          <a:pt x="1284958" y="248803"/>
                          <a:pt x="1296144" y="422653"/>
                        </a:cubicBezTo>
                        <a:cubicBezTo>
                          <a:pt x="1307330" y="596503"/>
                          <a:pt x="1271411" y="711410"/>
                          <a:pt x="1296144" y="832233"/>
                        </a:cubicBezTo>
                        <a:cubicBezTo>
                          <a:pt x="1320877" y="953056"/>
                          <a:pt x="1241018" y="1181908"/>
                          <a:pt x="1296144" y="1307173"/>
                        </a:cubicBezTo>
                        <a:cubicBezTo>
                          <a:pt x="1192406" y="1339303"/>
                          <a:pt x="1001509" y="1282764"/>
                          <a:pt x="864096" y="1307173"/>
                        </a:cubicBezTo>
                        <a:cubicBezTo>
                          <a:pt x="726683" y="1331582"/>
                          <a:pt x="571559" y="1266153"/>
                          <a:pt x="406125" y="1307173"/>
                        </a:cubicBezTo>
                        <a:cubicBezTo>
                          <a:pt x="240691" y="1348193"/>
                          <a:pt x="150555" y="1259306"/>
                          <a:pt x="0" y="1307173"/>
                        </a:cubicBezTo>
                        <a:cubicBezTo>
                          <a:pt x="-5849" y="1137565"/>
                          <a:pt x="28388" y="1066897"/>
                          <a:pt x="0" y="871449"/>
                        </a:cubicBezTo>
                        <a:cubicBezTo>
                          <a:pt x="-28388" y="676001"/>
                          <a:pt x="44070" y="641557"/>
                          <a:pt x="0" y="448796"/>
                        </a:cubicBezTo>
                        <a:cubicBezTo>
                          <a:pt x="-44070" y="256035"/>
                          <a:pt x="37275" y="1284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54CD5-ABCB-4B3F-80A9-9E362A6FA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 Verification of Dynamic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0CF7-D9AB-4E0E-BA6C-C0DB75FA4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Generating Verified Sentinels</a:t>
            </a:r>
          </a:p>
          <a:p>
            <a:r>
              <a:rPr lang="en-US" dirty="0"/>
              <a:t>Sentinels need to correctly analyze data according to the theory</a:t>
            </a:r>
          </a:p>
          <a:p>
            <a:pPr lvl="1"/>
            <a:r>
              <a:rPr lang="en-US" dirty="0"/>
              <a:t>Preferably generated directly from the formal specifications of properties</a:t>
            </a:r>
          </a:p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Programs may not accurately follow theory</a:t>
            </a:r>
          </a:p>
          <a:p>
            <a:pPr lvl="2"/>
            <a:r>
              <a:rPr lang="en-US" dirty="0"/>
              <a:t>Real numbers cannot be accurately modeled by floating point numbers</a:t>
            </a:r>
          </a:p>
          <a:p>
            <a:pPr lvl="3"/>
            <a:r>
              <a:rPr lang="en-US" dirty="0"/>
              <a:t>Computations may not be correct </a:t>
            </a:r>
          </a:p>
          <a:p>
            <a:pPr lvl="2"/>
            <a:r>
              <a:rPr lang="en-US" dirty="0"/>
              <a:t>Normality of data can be affected by preprocessing and filtering</a:t>
            </a:r>
          </a:p>
          <a:p>
            <a:pPr lvl="1"/>
            <a:r>
              <a:rPr lang="en-US" dirty="0"/>
              <a:t>The language needs to support generating complex sentinels</a:t>
            </a:r>
          </a:p>
          <a:p>
            <a:r>
              <a:rPr lang="en-US" dirty="0"/>
              <a:t>Examples of verified runtime monitors</a:t>
            </a:r>
          </a:p>
          <a:p>
            <a:pPr lvl="1"/>
            <a:r>
              <a:rPr lang="en-US" dirty="0"/>
              <a:t>Copilots [Pike et al., 2012]</a:t>
            </a:r>
          </a:p>
          <a:p>
            <a:pPr lvl="1"/>
            <a:r>
              <a:rPr lang="en-US" dirty="0"/>
              <a:t>PILOTS sentinels [</a:t>
            </a:r>
            <a:r>
              <a:rPr lang="en-US" dirty="0" err="1"/>
              <a:t>Bhoumik</a:t>
            </a:r>
            <a:r>
              <a:rPr lang="en-US" dirty="0"/>
              <a:t> et al., 2021]</a:t>
            </a:r>
          </a:p>
          <a:p>
            <a:pPr lvl="1"/>
            <a:r>
              <a:rPr lang="en-US" dirty="0" err="1"/>
              <a:t>Agda</a:t>
            </a:r>
            <a:r>
              <a:rPr lang="en-US" dirty="0"/>
              <a:t> sentinels [Cruz-Camacho et al., 2020]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651236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54CD5-ABCB-4B3F-80A9-9E362A6FA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 Verification of Dynamic Distributed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FD0CF7-D9AB-4E0E-BA6C-C0DB75FA4302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Application for dynamic systems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There is a set of models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For each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US" dirty="0"/>
                  <a:t>, there is a set of parameterized proofs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If the system mode changes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at runtime, the corresponding set of parameterized proofs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can be used to provide guarantees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Only a finite number of models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US" dirty="0"/>
                  <a:t> and their corresponding sets of parameterized proofs can be pre-developed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If the system model changes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𝕄</m:t>
                    </m:r>
                  </m:oMath>
                </a14:m>
                <a:r>
                  <a:rPr lang="en-US" dirty="0"/>
                  <a:t>, no guarantees can be provided as parameterized proofs cannot be developed at runtime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FD0CF7-D9AB-4E0E-BA6C-C0DB75FA43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733" t="-946" r="-1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8280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4">
            <a:hlinkClick r:id="" action="ppaction://media"/>
            <a:extLst>
              <a:ext uri="{FF2B5EF4-FFF2-40B4-BE49-F238E27FC236}">
                <a16:creationId xmlns:a16="http://schemas.microsoft.com/office/drawing/2014/main" id="{9E2085DD-2322-4566-810D-23B270343F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131" t="19179" r="2423" b="17239"/>
          <a:stretch/>
        </p:blipFill>
        <p:spPr>
          <a:xfrm>
            <a:off x="4054559" y="2195214"/>
            <a:ext cx="5073257" cy="202882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CA2EE-7E00-4E6B-8050-5162785097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Conflict-Aware Flight Planning for DAC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953DCD6-B85F-48FF-92D7-71D1FD0E86AE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The conflict detection logic assumes that both aircraft a and b maintain constant velocity flight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/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However, flight-plans are a sequence of multiple constant velocity flight segments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To predict conflicts between two </a:t>
                </a:r>
              </a:p>
              <a:p>
                <a:pPr marL="0" indent="0">
                  <a:buNone/>
                </a:pPr>
                <a:r>
                  <a:rPr lang="en-US" dirty="0"/>
                  <a:t>      flight-plans, we discretize the </a:t>
                </a:r>
              </a:p>
              <a:p>
                <a:pPr marL="0" indent="0">
                  <a:buNone/>
                </a:pPr>
                <a:r>
                  <a:rPr lang="en-US" dirty="0"/>
                  <a:t>      temporal dimension into </a:t>
                </a:r>
              </a:p>
              <a:p>
                <a:pPr marL="0" indent="0">
                  <a:buNone/>
                </a:pPr>
                <a:r>
                  <a:rPr lang="en-US" b="1" i="1" dirty="0"/>
                  <a:t>      periods of interest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953DCD6-B85F-48FF-92D7-71D1FD0E86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5"/>
                <a:stretch>
                  <a:fillRect l="-586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2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CA2EE-7E00-4E6B-8050-5162785097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Conflict-Aware Flight Planning for DAC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3DCD6-B85F-48FF-92D7-71D1FD0E86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b="1" i="1" dirty="0"/>
              <a:t>Period of interest</a:t>
            </a:r>
            <a:r>
              <a:rPr lang="en-US" b="1" dirty="0"/>
              <a:t> </a:t>
            </a:r>
            <a:r>
              <a:rPr lang="en-US" b="0" dirty="0"/>
              <a:t>- a period of time when both aircraft are known to maintain constant velocity flight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0" dirty="0"/>
              <a:t>Given two flight-plans, a non-decreasing vector </a:t>
            </a:r>
            <a:r>
              <a:rPr lang="en-US" b="0" i="1" dirty="0"/>
              <a:t>T</a:t>
            </a:r>
            <a:r>
              <a:rPr lang="en-US" b="0" dirty="0"/>
              <a:t> of temporal points corresponding to the waypoints in each flight-plan can be computed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b="0" dirty="0"/>
              <a:t>The period between each consecutive temporal point in </a:t>
            </a:r>
            <a:r>
              <a:rPr lang="en-US" b="0" i="1" dirty="0"/>
              <a:t>T </a:t>
            </a:r>
            <a:r>
              <a:rPr lang="en-US" b="0" dirty="0"/>
              <a:t>is a period of interest</a:t>
            </a:r>
          </a:p>
          <a:p>
            <a:pPr algn="just"/>
            <a:endParaRPr lang="en-US" b="0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F91D2C3-5786-4A4A-BA0A-EC93795A30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2279" r="4546" b="17117"/>
          <a:stretch/>
        </p:blipFill>
        <p:spPr>
          <a:xfrm>
            <a:off x="1707974" y="2347967"/>
            <a:ext cx="5914722" cy="223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766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9B4332E-D7DE-43FE-8896-449A29F66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561" y="2447352"/>
            <a:ext cx="2724150" cy="94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FB9FA3-1B27-49FC-8CF2-ACDD81A19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58" y="1549401"/>
            <a:ext cx="5807845" cy="254635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2CA2EE-7E00-4E6B-8050-5162785097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Conflict-Aware Flight Planning for DAC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3DCD6-B85F-48FF-92D7-71D1FD0E86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72117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AA3FE0-608A-4723-A71A-662E12BCF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Halting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24A5-EAD9-4D7D-A028-64BEC060FE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Given a program and an input to the program, whether the program will eventually halt when run with that input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Turing proved no algorithm exists that always correctly decides whether, for a given arbitrary program and input, the program will halt</a:t>
            </a:r>
          </a:p>
          <a:p>
            <a:pPr lvl="1"/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difficulty in the halting problem lies in the requirement that the algorithm must be generic and work for all programs and inputs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040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E219E-45E2-4ADE-BD93-1BDD54F201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741931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Challenges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Correctness guarantees required for distributed algorithms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Safety</a:t>
            </a:r>
            <a:r>
              <a:rPr lang="en-US" dirty="0"/>
              <a:t> - </a:t>
            </a:r>
            <a:r>
              <a:rPr lang="en-US" i="1" dirty="0"/>
              <a:t>Nothing bad will ever happen 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Progress</a:t>
            </a:r>
            <a:r>
              <a:rPr lang="en-US" dirty="0"/>
              <a:t> - </a:t>
            </a:r>
            <a:r>
              <a:rPr lang="en-US" i="1" dirty="0"/>
              <a:t>Some desirable goal will be attained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Inter-aircraft communication will use </a:t>
            </a:r>
            <a:r>
              <a:rPr lang="en-US" b="1" i="1" dirty="0"/>
              <a:t>vehicular ad-hoc networks </a:t>
            </a:r>
            <a:r>
              <a:rPr lang="en-US" b="1" dirty="0"/>
              <a:t>(VANET)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</a:t>
            </a:r>
            <a:r>
              <a:rPr lang="en-US" b="1" i="1" dirty="0"/>
              <a:t> Internet of Planes </a:t>
            </a:r>
            <a:r>
              <a:rPr lang="en-US" b="1" dirty="0"/>
              <a:t>(</a:t>
            </a:r>
            <a:r>
              <a:rPr lang="en-US" b="1" dirty="0" err="1"/>
              <a:t>IoP</a:t>
            </a:r>
            <a:r>
              <a:rPr lang="en-US" b="1" dirty="0"/>
              <a:t>)</a:t>
            </a:r>
            <a:r>
              <a:rPr lang="en-US" b="1" i="1" dirty="0"/>
              <a:t>  -  </a:t>
            </a:r>
            <a:r>
              <a:rPr lang="en-US" dirty="0"/>
              <a:t>A special VANET for airborne communication</a:t>
            </a:r>
            <a:endParaRPr lang="en-US" b="1" i="1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i="1" dirty="0"/>
              <a:t>Asynchronous </a:t>
            </a:r>
            <a:r>
              <a:rPr lang="en-US" dirty="0"/>
              <a:t>in nature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dirty="0"/>
              <a:t>Message transmission and processing delays are unknown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Agents are </a:t>
            </a:r>
            <a:r>
              <a:rPr lang="en-US" i="1" dirty="0"/>
              <a:t>non-Byzantine</a:t>
            </a:r>
            <a:r>
              <a:rPr lang="en-US" dirty="0"/>
              <a:t> and </a:t>
            </a:r>
            <a:r>
              <a:rPr lang="en-US" i="1" dirty="0"/>
              <a:t>messages cannot be lost</a:t>
            </a:r>
            <a:endParaRPr lang="en-US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Agents can</a:t>
            </a:r>
            <a:r>
              <a:rPr lang="en-US" b="1" i="1" dirty="0"/>
              <a:t> fail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dirty="0"/>
              <a:t>Impossible to differentiate from message delays in asynchronous systems</a:t>
            </a:r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0168933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7AE85-B3CF-4C53-BE25-87454A19B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SAT and SMT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223-EA62-41DD-AFCD-40FE8A365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400" dirty="0"/>
              <a:t>Boolean expression - a formula built using variables and logical operators</a:t>
            </a:r>
          </a:p>
          <a:p>
            <a:endParaRPr lang="en-US" sz="1400" dirty="0"/>
          </a:p>
          <a:p>
            <a:r>
              <a:rPr lang="en-US" sz="1400" dirty="0"/>
              <a:t>Boolean satisfiability problem (SAT) - Is there a way to replace the variables with True or False to make a </a:t>
            </a:r>
            <a:r>
              <a:rPr lang="en-US" sz="1400" dirty="0" err="1"/>
              <a:t>a</a:t>
            </a:r>
            <a:r>
              <a:rPr lang="en-US" sz="1400" dirty="0"/>
              <a:t> given Boolean expression True ?  </a:t>
            </a:r>
          </a:p>
          <a:p>
            <a:pPr lvl="1"/>
            <a:r>
              <a:rPr lang="en-US" sz="1200" dirty="0"/>
              <a:t>NP Complete</a:t>
            </a:r>
          </a:p>
          <a:p>
            <a:endParaRPr lang="en-US" sz="1400" dirty="0"/>
          </a:p>
          <a:p>
            <a:r>
              <a:rPr lang="en-US" sz="1400" dirty="0"/>
              <a:t>SAT solvers can solve SAT problems</a:t>
            </a:r>
          </a:p>
          <a:p>
            <a:endParaRPr lang="en-US" sz="1400" dirty="0"/>
          </a:p>
          <a:p>
            <a:r>
              <a:rPr lang="en-US" sz="1400" dirty="0"/>
              <a:t>SMT - Satisfiability Modulo Theory</a:t>
            </a:r>
          </a:p>
          <a:p>
            <a:pPr lvl="1"/>
            <a:r>
              <a:rPr lang="en-US" sz="1200" dirty="0"/>
              <a:t>Generalizes SAT to more complex mathematical formulas involving real numbers, integers, </a:t>
            </a:r>
            <a:r>
              <a:rPr lang="en-US" sz="1200" dirty="0" err="1"/>
              <a:t>etc</a:t>
            </a:r>
            <a:endParaRPr lang="en-US" sz="1200" dirty="0"/>
          </a:p>
          <a:p>
            <a:pPr lvl="1"/>
            <a:r>
              <a:rPr lang="en-US" sz="1200" dirty="0"/>
              <a:t>Can be solved by SMT solvers </a:t>
            </a:r>
          </a:p>
          <a:p>
            <a:pPr lvl="1"/>
            <a:r>
              <a:rPr lang="en-US" sz="1200" dirty="0"/>
              <a:t>NP Hard</a:t>
            </a:r>
          </a:p>
          <a:p>
            <a:endParaRPr lang="en-US" sz="1400" dirty="0"/>
          </a:p>
          <a:p>
            <a:r>
              <a:rPr lang="en-US" sz="1400" dirty="0"/>
              <a:t>NP-Hard problems(say X) can be solved if and only if there is a NP-Complete problem(say Y) that can be reducible into X in polynomial time. NP-Complete problems can be solved by a non-deterministic Algorithm/Turing Machine in polynomial time.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9891144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7AE85-B3CF-4C53-BE25-87454A19B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Static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223-EA62-41DD-AFCD-40FE8A365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Automatic analysis of software without execution</a:t>
            </a:r>
          </a:p>
          <a:p>
            <a:endParaRPr lang="en-US" dirty="0"/>
          </a:p>
          <a:p>
            <a:r>
              <a:rPr lang="en-US" dirty="0"/>
              <a:t>Once a software is written, a static analyzer checks the software to detect any violation of required patterns</a:t>
            </a:r>
          </a:p>
        </p:txBody>
      </p:sp>
    </p:spTree>
    <p:extLst>
      <p:ext uri="{BB962C8B-B14F-4D97-AF65-F5344CB8AC3E}">
        <p14:creationId xmlns:p14="http://schemas.microsoft.com/office/powerpoint/2010/main" val="20782437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43D8-837E-400E-BF35-9116B41316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Erlang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FEB9A2-709E-4EFB-9226-D76080D0A2CA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dirty="0"/>
                  <a:t>The Erlang distribution is the distribution of a sum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independent exponential variables with rate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each</a:t>
                </a:r>
              </a:p>
              <a:p>
                <a:r>
                  <a:rPr lang="en-US" dirty="0"/>
                  <a:t>An Erlang distribution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is simply an exponential distribution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FEB9A2-709E-4EFB-9226-D76080D0A2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513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B240EFB-A70B-41C7-8002-15D45CED5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24" y="2733956"/>
            <a:ext cx="2924175" cy="847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2A62A-8F60-42F4-AD03-C128DE0E1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93" y="1787321"/>
            <a:ext cx="3684485" cy="27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938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0BC9B8-4574-40CF-9B55-C63EBC8185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Varelas</a:t>
            </a:r>
            <a:r>
              <a:rPr lang="en-US" dirty="0"/>
              <a:t>’ Dialect vs AMST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0ABDD-FF91-4B73-9394-6D395B7E48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 AMST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become</a:t>
            </a:r>
            <a:r>
              <a:rPr lang="en-US" dirty="0"/>
              <a:t> creates a new actor and makes the actor in focus ready to receive new messages</a:t>
            </a:r>
          </a:p>
          <a:p>
            <a:pPr lvl="1"/>
            <a:r>
              <a:rPr lang="en-US" dirty="0"/>
              <a:t>In Varela’s dialect,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ready</a:t>
            </a:r>
            <a:r>
              <a:rPr lang="en-US" dirty="0"/>
              <a:t> discards rest of computation after new actor creation</a:t>
            </a:r>
          </a:p>
          <a:p>
            <a:r>
              <a:rPr lang="en-US" dirty="0"/>
              <a:t>In AMST,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letactor</a:t>
            </a:r>
            <a:r>
              <a:rPr lang="en-US" dirty="0"/>
              <a:t> acts as syntactic sugar for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newadr</a:t>
            </a:r>
            <a:r>
              <a:rPr lang="en-US" dirty="0"/>
              <a:t> 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initbeh</a:t>
            </a:r>
            <a:r>
              <a:rPr lang="en-US" dirty="0"/>
              <a:t> during actor creation</a:t>
            </a:r>
          </a:p>
          <a:p>
            <a:pPr lvl="1"/>
            <a:r>
              <a:rPr lang="en-US" dirty="0"/>
              <a:t>In Varela’s dialect, a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letrec</a:t>
            </a:r>
            <a:r>
              <a:rPr lang="en-US" dirty="0"/>
              <a:t> constructor initializes an actor  </a:t>
            </a:r>
          </a:p>
        </p:txBody>
      </p:sp>
    </p:spTree>
    <p:extLst>
      <p:ext uri="{BB962C8B-B14F-4D97-AF65-F5344CB8AC3E}">
        <p14:creationId xmlns:p14="http://schemas.microsoft.com/office/powerpoint/2010/main" val="19403834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146B5E-69B9-4DBD-A0E4-FE8833824A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Machine Learning vs Data-Driven Runtime Verification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C48CEB-31E1-4035-80BC-638184D31BBC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dirty="0"/>
                  <a:t>Machine Learning</a:t>
                </a:r>
              </a:p>
              <a:p>
                <a:pPr lvl="1"/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,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created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used to infer properties about future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not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Runtime Verification</a:t>
                </a:r>
              </a:p>
              <a:p>
                <a:pPr lvl="1"/>
                <a:r>
                  <a:rPr lang="en-US" dirty="0"/>
                  <a:t>Given real-time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analytical properties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are used as assumptions to infer higher-level properties of the current system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a function of assumptions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The assumptions are updated continuously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C48CEB-31E1-4035-80BC-638184D31B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513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7978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146B5E-69B9-4DBD-A0E4-FE8833824A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Temporal Logics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48CEB-31E1-4035-80BC-638184D31B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Linear Temporal Logic</a:t>
            </a:r>
          </a:p>
          <a:p>
            <a:pPr lvl="1"/>
            <a:r>
              <a:rPr lang="en-US" dirty="0"/>
              <a:t>An infinite sequence of states where each point in time has a unique successor, based on a linear-time perspective</a:t>
            </a:r>
          </a:p>
          <a:p>
            <a:pPr lvl="1"/>
            <a:r>
              <a:rPr lang="en-US" dirty="0"/>
              <a:t>TLA is linear temporal logic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Branched Temporal Logic</a:t>
            </a:r>
          </a:p>
          <a:p>
            <a:pPr lvl="1"/>
            <a:r>
              <a:rPr lang="en-US" dirty="0"/>
              <a:t>Time has a tree-like structure</a:t>
            </a:r>
          </a:p>
          <a:p>
            <a:pPr lvl="1"/>
            <a:r>
              <a:rPr lang="en-US" dirty="0"/>
              <a:t>Each point in time may have many possible valid successors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016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AI/ML and Formal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Machine checked proofs are based on logical specifications of analytical properties</a:t>
            </a:r>
          </a:p>
          <a:p>
            <a:pPr lvl="1"/>
            <a:r>
              <a:rPr lang="en-US" dirty="0"/>
              <a:t>Usually, machine learning models are developed using heuristics</a:t>
            </a:r>
          </a:p>
          <a:p>
            <a:pPr lvl="2"/>
            <a:r>
              <a:rPr lang="en-US" dirty="0"/>
              <a:t>Do not have perfect analytical representations</a:t>
            </a:r>
          </a:p>
          <a:p>
            <a:pPr lvl="3"/>
            <a:r>
              <a:rPr lang="en-US" dirty="0"/>
              <a:t>Cannot be logically specified  </a:t>
            </a:r>
          </a:p>
          <a:p>
            <a:pPr lvl="1"/>
            <a:r>
              <a:rPr lang="en-US" dirty="0"/>
              <a:t>Complexity of techniques such as neural networks</a:t>
            </a:r>
          </a:p>
          <a:p>
            <a:pPr lvl="2"/>
            <a:r>
              <a:rPr lang="en-US" dirty="0"/>
              <a:t>Very difficult to verify  </a:t>
            </a:r>
          </a:p>
          <a:p>
            <a:pPr lvl="2"/>
            <a:r>
              <a:rPr lang="en-US" dirty="0"/>
              <a:t>May be possible to verify individual components</a:t>
            </a:r>
          </a:p>
          <a:p>
            <a:pPr lvl="1"/>
            <a:r>
              <a:rPr lang="en-US" dirty="0"/>
              <a:t>Machine learning models are usually data-driven and stochastic </a:t>
            </a:r>
          </a:p>
          <a:p>
            <a:pPr lvl="2"/>
            <a:r>
              <a:rPr lang="en-US" dirty="0"/>
              <a:t>Deterministic properties may not be possible</a:t>
            </a:r>
          </a:p>
          <a:p>
            <a:pPr lvl="2"/>
            <a:r>
              <a:rPr lang="en-US" dirty="0"/>
              <a:t>May be possible to guarantee probabilistic properties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007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3044452-F0EB-41CA-9DB7-C934FFDA72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324850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Phases of TAP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FC8E5A-0236-4E7F-9398-98730E8F7FD2}"/>
              </a:ext>
            </a:extLst>
          </p:cNvPr>
          <p:cNvSpPr/>
          <p:nvPr/>
        </p:nvSpPr>
        <p:spPr>
          <a:xfrm>
            <a:off x="6751594" y="3768280"/>
            <a:ext cx="1052988" cy="210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Ack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E069E8-1D14-45DB-9E6B-9431B041B73E}"/>
              </a:ext>
            </a:extLst>
          </p:cNvPr>
          <p:cNvSpPr/>
          <p:nvPr/>
        </p:nvSpPr>
        <p:spPr>
          <a:xfrm>
            <a:off x="6729156" y="3205127"/>
            <a:ext cx="1052988" cy="333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Learnt ø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146177-DFBA-4FFF-A37B-EBC80DDBF8D7}"/>
              </a:ext>
            </a:extLst>
          </p:cNvPr>
          <p:cNvSpPr/>
          <p:nvPr/>
        </p:nvSpPr>
        <p:spPr>
          <a:xfrm>
            <a:off x="6729156" y="1431587"/>
            <a:ext cx="1052988" cy="348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Learnt ø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A86500-4A2A-4A0F-9F63-F3792C930AD4}"/>
              </a:ext>
            </a:extLst>
          </p:cNvPr>
          <p:cNvSpPr/>
          <p:nvPr/>
        </p:nvSpPr>
        <p:spPr>
          <a:xfrm>
            <a:off x="6729156" y="2007651"/>
            <a:ext cx="1052988" cy="210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8E4EB8-7D5F-440E-9E75-F340AB0E0828}"/>
              </a:ext>
            </a:extLst>
          </p:cNvPr>
          <p:cNvSpPr/>
          <p:nvPr/>
        </p:nvSpPr>
        <p:spPr>
          <a:xfrm>
            <a:off x="938507" y="2389471"/>
            <a:ext cx="1008112" cy="297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</a:t>
            </a:r>
          </a:p>
          <a:p>
            <a:pPr algn="ctr"/>
            <a:r>
              <a:rPr lang="en-US" sz="1200" dirty="0"/>
              <a:t>ø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99E4D2-9D3E-4F52-926E-925EE81C1BFE}"/>
              </a:ext>
            </a:extLst>
          </p:cNvPr>
          <p:cNvSpPr/>
          <p:nvPr/>
        </p:nvSpPr>
        <p:spPr>
          <a:xfrm>
            <a:off x="942300" y="2565966"/>
            <a:ext cx="1008112" cy="304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 </a:t>
            </a:r>
          </a:p>
          <a:p>
            <a:pPr algn="ctr"/>
            <a:r>
              <a:rPr lang="en-US" sz="1200" dirty="0"/>
              <a:t>ø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3C24AE-6562-489A-ADDC-9895E9D0ED7F}"/>
              </a:ext>
            </a:extLst>
          </p:cNvPr>
          <p:cNvSpPr/>
          <p:nvPr/>
        </p:nvSpPr>
        <p:spPr>
          <a:xfrm>
            <a:off x="938507" y="2768921"/>
            <a:ext cx="1008112" cy="4269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All Know ø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53D82A-AB54-4936-B711-E5BA4963F759}"/>
              </a:ext>
            </a:extLst>
          </p:cNvPr>
          <p:cNvSpPr/>
          <p:nvPr/>
        </p:nvSpPr>
        <p:spPr>
          <a:xfrm>
            <a:off x="946093" y="2646854"/>
            <a:ext cx="1008112" cy="4269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All Know ø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09B0FA-F238-4B72-B95E-A9241E827895}"/>
              </a:ext>
            </a:extLst>
          </p:cNvPr>
          <p:cNvSpPr/>
          <p:nvPr/>
        </p:nvSpPr>
        <p:spPr>
          <a:xfrm>
            <a:off x="653632" y="2277126"/>
            <a:ext cx="1593034" cy="9280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Propagator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5ED1A6-C862-469F-A659-ABBC2D8A9299}"/>
              </a:ext>
            </a:extLst>
          </p:cNvPr>
          <p:cNvSpPr/>
          <p:nvPr/>
        </p:nvSpPr>
        <p:spPr>
          <a:xfrm>
            <a:off x="6594012" y="3073822"/>
            <a:ext cx="1368152" cy="928001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868F33-09B0-4761-B1EA-E63480F36E7B}"/>
              </a:ext>
            </a:extLst>
          </p:cNvPr>
          <p:cNvSpPr/>
          <p:nvPr/>
        </p:nvSpPr>
        <p:spPr>
          <a:xfrm>
            <a:off x="6591106" y="1394988"/>
            <a:ext cx="1368152" cy="928001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Learner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05440A-80FA-4944-A5C9-8E454C83C0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F0ECD1-6FF6-4072-8F12-40D55111CA5E}"/>
                  </a:ext>
                </a:extLst>
              </p:cNvPr>
              <p:cNvSpPr txBox="1"/>
              <p:nvPr/>
            </p:nvSpPr>
            <p:spPr>
              <a:xfrm>
                <a:off x="1181836" y="3184206"/>
                <a:ext cx="4534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F0ECD1-6FF6-4072-8F12-40D55111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36" y="3184206"/>
                <a:ext cx="453483" cy="369332"/>
              </a:xfrm>
              <a:prstGeom prst="rect">
                <a:avLst/>
              </a:prstGeom>
              <a:blipFill>
                <a:blip r:embed="rId3"/>
                <a:stretch>
                  <a:fillRect r="-3648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C2C8F-8BB1-4473-9369-F4F19C737C28}"/>
                  </a:ext>
                </a:extLst>
              </p:cNvPr>
              <p:cNvSpPr txBox="1"/>
              <p:nvPr/>
            </p:nvSpPr>
            <p:spPr>
              <a:xfrm>
                <a:off x="1181836" y="3172412"/>
                <a:ext cx="453483" cy="376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C2C8F-8BB1-4473-9369-F4F19C737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36" y="3172412"/>
                <a:ext cx="453483" cy="376578"/>
              </a:xfrm>
              <a:prstGeom prst="rect">
                <a:avLst/>
              </a:prstGeom>
              <a:blipFill>
                <a:blip r:embed="rId4"/>
                <a:stretch>
                  <a:fillRect r="-3648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48148E-6 L 0.63576 -0.18611 " pathEditMode="relative" rAng="0" ptsTypes="AA">
                                      <p:cBhvr>
                                        <p:cTn id="6" dur="5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88" y="-93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93827E-6 L 0.63281 0.20308 " pathEditMode="relative" rAng="0" ptsTypes="AA">
                                      <p:cBhvr>
                                        <p:cTn id="8" dur="5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32" y="10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-0.63576 0.18611 " pathEditMode="relative" rAng="0" ptsTypes="AA">
                                      <p:cBhvr>
                                        <p:cTn id="12" dur="5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88" y="929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-0.63576 -0.15865 " pathEditMode="relative" rAng="0" ptsTypes="AA">
                                      <p:cBhvr>
                                        <p:cTn id="14" dur="5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88" y="-7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2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3.7037E-7 L 0.63333 0.14228 " pathEditMode="relative" rAng="0" ptsTypes="AA">
                                      <p:cBhvr>
                                        <p:cTn id="21" dur="5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67" y="709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19753E-6 L 0.63732 -0.2395 " pathEditMode="relative" rAng="0" ptsTypes="AA">
                                      <p:cBhvr>
                                        <p:cTn id="23" dur="5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58" y="-1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58025E-6 L -0.63819 -0.26821 " pathEditMode="relative" rAng="0" ptsTypes="AA">
                                      <p:cBhvr>
                                        <p:cTn id="27" dur="5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01" y="-1339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46914E-6 L -0.64062 0.17284 " pathEditMode="relative" rAng="0" ptsTypes="AA">
                                      <p:cBhvr>
                                        <p:cTn id="29" dur="5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31" y="8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2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8" grpId="0" animBg="1"/>
      <p:bldP spid="10" grpId="0" animBg="1"/>
      <p:bldP spid="4" grpId="0" animBg="1"/>
      <p:bldP spid="5" grpId="0" animBg="1"/>
      <p:bldP spid="7" grpId="0" animBg="1"/>
      <p:bldP spid="6" grpId="0" animBg="1"/>
      <p:bldP spid="3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E219E-45E2-4ADE-BD93-1BDD54F201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816084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Challenges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Unpredictable and dynamic operating conditions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Cannot be modeled </a:t>
            </a:r>
            <a:r>
              <a:rPr lang="en-US" i="1" dirty="0"/>
              <a:t>deterministically</a:t>
            </a:r>
            <a:r>
              <a:rPr lang="en-US" dirty="0"/>
              <a:t> in advance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E.g. - message transmission and processing delays in VANETs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Formal proofs developed in the pre-deployment stages may not be relevant at </a:t>
            </a:r>
            <a:r>
              <a:rPr lang="en-US" i="1" dirty="0"/>
              <a:t>runtime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The assumptions made during proof development may not be true at runtime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Not feasible to develop mechanically verified proofs of complex properties from scratch at runtime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Requires skill, expertise, and time</a:t>
            </a:r>
          </a:p>
          <a:p>
            <a:pPr marL="0" indent="0">
              <a:buNone/>
            </a:pPr>
            <a:endParaRPr lang="en-US" dirty="0"/>
          </a:p>
          <a:p>
            <a:pPr lvl="2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98796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E219E-45E2-4ADE-BD93-1BDD54F201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578191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Thesis Contributions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Distributed Coordination Algorithms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first machine-checked proof of </a:t>
            </a:r>
            <a:r>
              <a:rPr lang="en-US" i="1" dirty="0"/>
              <a:t>eventual progress</a:t>
            </a:r>
            <a:r>
              <a:rPr lang="en-US" dirty="0"/>
              <a:t> in the </a:t>
            </a:r>
            <a:r>
              <a:rPr lang="en-US" b="1" i="1" dirty="0"/>
              <a:t>Synod consensus protocol</a:t>
            </a:r>
            <a:r>
              <a:rPr lang="en-US" dirty="0"/>
              <a:t> that does not assume a </a:t>
            </a:r>
            <a:r>
              <a:rPr lang="en-US" i="1" dirty="0"/>
              <a:t>unique leader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[Paul et al. NFM ‘21]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lang="en-US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i="1" dirty="0"/>
              <a:t>Two-Phase Acknowledge Protocol (TAP)</a:t>
            </a:r>
            <a:r>
              <a:rPr lang="en-US" dirty="0"/>
              <a:t> for knowledge propagation to attain a </a:t>
            </a:r>
            <a:r>
              <a:rPr lang="en-US" b="1" i="1" dirty="0"/>
              <a:t>safe state of knowledge </a:t>
            </a:r>
            <a:r>
              <a:rPr lang="en-US" dirty="0"/>
              <a:t>suitable for DAC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[Paul et al. DASC ‘20]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Formal Verification of Distributed Algorithms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i="1" dirty="0"/>
              <a:t>Failure-Aware Actor Model (FAM)</a:t>
            </a:r>
            <a:r>
              <a:rPr lang="en-US" dirty="0"/>
              <a:t> to reason about temporary or permanent agent failures in VANETs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[Paul et al. NFM ‘21]</a:t>
            </a:r>
            <a:r>
              <a:rPr lang="en-US" dirty="0"/>
              <a:t> </a:t>
            </a:r>
            <a:endParaRPr lang="en-US" b="1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Formal guarantees</a:t>
            </a:r>
            <a:r>
              <a:rPr lang="en-US" b="1" i="1" dirty="0"/>
              <a:t> </a:t>
            </a:r>
            <a:r>
              <a:rPr lang="en-US" dirty="0"/>
              <a:t>of</a:t>
            </a:r>
            <a:r>
              <a:rPr lang="en-US" b="1" i="1" dirty="0"/>
              <a:t> probabilistic properties of timely progress</a:t>
            </a:r>
            <a:r>
              <a:rPr lang="en-US" dirty="0"/>
              <a:t> for distributed algorithms deployed over VANETs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[Paul et al. FMAS ‘21]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3706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E219E-45E2-4ADE-BD93-1BDD54F201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563323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Thesis Contributions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Formal Verification of Distributed Algorithms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i="1" dirty="0"/>
              <a:t>formal proof library</a:t>
            </a:r>
            <a:r>
              <a:rPr lang="en-US" dirty="0"/>
              <a:t> in </a:t>
            </a:r>
            <a:r>
              <a:rPr lang="en-US" b="1" i="1" dirty="0"/>
              <a:t>Athena </a:t>
            </a:r>
            <a:r>
              <a:rPr lang="en-US" dirty="0"/>
              <a:t>that is tailored towards reasoning about distributed algorithms deployed over VANETs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[Paul et al. FMAS ‘21]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i="1" dirty="0"/>
              <a:t>data-driven</a:t>
            </a:r>
            <a:r>
              <a:rPr lang="en-US" dirty="0"/>
              <a:t> approach that allows the </a:t>
            </a:r>
            <a:r>
              <a:rPr lang="en-US" b="1" i="1" dirty="0"/>
              <a:t>use of mechanically verified theorems for the</a:t>
            </a:r>
            <a:r>
              <a:rPr lang="en-US" dirty="0"/>
              <a:t> </a:t>
            </a:r>
            <a:r>
              <a:rPr lang="en-US" b="1" i="1" dirty="0"/>
              <a:t>runtime verification</a:t>
            </a:r>
            <a:r>
              <a:rPr lang="en-US" dirty="0"/>
              <a:t> of dynamic distributed applications 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[Paul et al. DDDAS ‘20]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Multi-Aircraft Coordination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formally-verified </a:t>
            </a:r>
            <a:r>
              <a:rPr lang="en-US" b="1" i="1" dirty="0"/>
              <a:t>conflict-aware flight planning algorithm</a:t>
            </a:r>
            <a:r>
              <a:rPr lang="en-US" dirty="0"/>
              <a:t> that can be used by candidates in DAC to compute conflict-free flight plans</a:t>
            </a:r>
            <a:r>
              <a:rPr kumimoji="0" lang="en-US" sz="75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[Paul et al. DASC ‘19]</a:t>
            </a:r>
            <a:r>
              <a:rPr lang="en-US" sz="900" dirty="0"/>
              <a:t> </a:t>
            </a:r>
            <a:r>
              <a:rPr lang="en-US" sz="900" b="1" i="1" dirty="0"/>
              <a:t> </a:t>
            </a:r>
            <a:endParaRPr lang="en-US" sz="900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1573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6221D4-CF57-49E2-89E1-93E4485E53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7104C-6EB7-43EA-BFF4-A9961932FB57}"/>
              </a:ext>
            </a:extLst>
          </p:cNvPr>
          <p:cNvSpPr txBox="1"/>
          <p:nvPr/>
        </p:nvSpPr>
        <p:spPr>
          <a:xfrm>
            <a:off x="80682" y="607498"/>
            <a:ext cx="8975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50"/>
                </a:solidFill>
              </a:rPr>
              <a:t>Verification of Decentralized Coordination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50"/>
                </a:solidFill>
              </a:rPr>
              <a:t>Eventual Progress in the Synod Consensus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 Formally-Verified Knowledge Propagation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Verification of Stochastic and Dynamic Distributed Systems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Reasoning about Probabilistic Properties of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Runtime Verification of Dynamic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Conflict-Aware Flight Planning for Multi-Aircraft Coordination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65705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consensus algorithm must guarantee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Safety</a:t>
            </a:r>
            <a:r>
              <a:rPr lang="en-US" dirty="0"/>
              <a:t> - Only one value will be agreed upon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Progress</a:t>
            </a:r>
            <a:r>
              <a:rPr lang="en-US" dirty="0"/>
              <a:t> - An agreement on some value will happen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/>
              <a:t>Eventual progress</a:t>
            </a:r>
            <a:r>
              <a:rPr lang="en-US" dirty="0"/>
              <a:t> - </a:t>
            </a:r>
            <a:r>
              <a:rPr lang="en-US" i="1" dirty="0"/>
              <a:t>Eventually</a:t>
            </a:r>
            <a:r>
              <a:rPr lang="en-US" dirty="0"/>
              <a:t>, an agreement will happen</a:t>
            </a:r>
          </a:p>
          <a:p>
            <a:pPr marL="914400" lvl="2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Importance of progress in Decentralized Admission Control (DAC)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Aircraft have a limited time to remain airborne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Air traffic data becomes obsolete after a short time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Our analysis of consensus is motivated by the requirements of DAC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Attaining agreement on a single candidate’s proposal is the primary goal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Multiple candidates must be allowed to compete for authorization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38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6221D4-CF57-49E2-89E1-93E4485E53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7104C-6EB7-43EA-BFF4-A9961932FB57}"/>
              </a:ext>
            </a:extLst>
          </p:cNvPr>
          <p:cNvSpPr txBox="1"/>
          <p:nvPr/>
        </p:nvSpPr>
        <p:spPr>
          <a:xfrm>
            <a:off x="80682" y="607498"/>
            <a:ext cx="8975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92D050"/>
                </a:solidFill>
              </a:rPr>
              <a:t>Introduction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Verification of Decentralized Coordination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Eventual Progress in the Synod Consensus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 Formally-Verified Knowledge Propagation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Verification of Stochastic and Dynamic Distributed Systems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Reasoning about Probabilistic Properties of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Runtime Verification of Dynamic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Conflict-Aware Flight Planning for Multi-Aircraft Coordination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837968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Synod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900" b="1" i="1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Lamport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‘98]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There are two logically separate sets of agents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Proposers</a:t>
            </a:r>
            <a:r>
              <a:rPr lang="en-US" dirty="0"/>
              <a:t> - Propose values for being chosen (agreed upon)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Acceptors</a:t>
            </a:r>
            <a:r>
              <a:rPr lang="en-US" dirty="0"/>
              <a:t> -  Vote to choose a single value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value must be approved by a </a:t>
            </a:r>
            <a:r>
              <a:rPr lang="en-US" b="1" i="1" dirty="0"/>
              <a:t>quorum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i="1" dirty="0"/>
              <a:t>non-empty</a:t>
            </a:r>
            <a:r>
              <a:rPr lang="en-US" dirty="0"/>
              <a:t> subset of the set of acceptors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Formally verified to satisfy safety </a:t>
            </a:r>
            <a:r>
              <a:rPr lang="en-US" i="1" dirty="0"/>
              <a:t>if any two quorums intersect</a:t>
            </a:r>
            <a:r>
              <a:rPr lang="en-US" dirty="0"/>
              <a:t>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cannot be two quorums that vote on two different values </a:t>
            </a:r>
          </a:p>
        </p:txBody>
      </p:sp>
    </p:spTree>
    <p:extLst>
      <p:ext uri="{BB962C8B-B14F-4D97-AF65-F5344CB8AC3E}">
        <p14:creationId xmlns:p14="http://schemas.microsoft.com/office/powerpoint/2010/main" val="2200272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Algorithm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A70AA8-084F-48EA-89C0-07D1FE4712E7}"/>
              </a:ext>
            </a:extLst>
          </p:cNvPr>
          <p:cNvSpPr/>
          <p:nvPr/>
        </p:nvSpPr>
        <p:spPr>
          <a:xfrm>
            <a:off x="965200" y="1142022"/>
            <a:ext cx="934720" cy="394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Prepare, 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E3E46B-4C09-4BF6-9175-64A50E96F61F}"/>
              </a:ext>
            </a:extLst>
          </p:cNvPr>
          <p:cNvSpPr/>
          <p:nvPr/>
        </p:nvSpPr>
        <p:spPr>
          <a:xfrm>
            <a:off x="965200" y="1339165"/>
            <a:ext cx="934720" cy="394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Prepare, 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71DB6F-50C7-48E2-B7B1-6235AAA17DBE}"/>
              </a:ext>
            </a:extLst>
          </p:cNvPr>
          <p:cNvSpPr/>
          <p:nvPr/>
        </p:nvSpPr>
        <p:spPr>
          <a:xfrm>
            <a:off x="965200" y="3410049"/>
            <a:ext cx="934720" cy="394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Prepare, 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2B2B1DD-430E-4EA7-8050-E92DE5C062D2}"/>
              </a:ext>
            </a:extLst>
          </p:cNvPr>
          <p:cNvSpPr/>
          <p:nvPr/>
        </p:nvSpPr>
        <p:spPr>
          <a:xfrm>
            <a:off x="965200" y="3607192"/>
            <a:ext cx="934720" cy="394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Prepare, 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FEFDB44-D953-4112-90B2-B18ED6B7D8CC}"/>
              </a:ext>
            </a:extLst>
          </p:cNvPr>
          <p:cNvSpPr/>
          <p:nvPr/>
        </p:nvSpPr>
        <p:spPr>
          <a:xfrm>
            <a:off x="497840" y="1142022"/>
            <a:ext cx="934720" cy="394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Accept,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5, v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1E5F83-48ED-40BF-A4CF-1863AC61B5B4}"/>
              </a:ext>
            </a:extLst>
          </p:cNvPr>
          <p:cNvSpPr/>
          <p:nvPr/>
        </p:nvSpPr>
        <p:spPr>
          <a:xfrm>
            <a:off x="497840" y="1339165"/>
            <a:ext cx="934720" cy="394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Accept,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5, v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37F447F-5310-4555-ABB5-420AEF063082}"/>
              </a:ext>
            </a:extLst>
          </p:cNvPr>
          <p:cNvSpPr/>
          <p:nvPr/>
        </p:nvSpPr>
        <p:spPr>
          <a:xfrm>
            <a:off x="6872661" y="940778"/>
            <a:ext cx="934720" cy="394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Promise, 5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6D8EED-E6EE-4FD7-97C4-6451D5B9947E}"/>
              </a:ext>
            </a:extLst>
          </p:cNvPr>
          <p:cNvSpPr/>
          <p:nvPr/>
        </p:nvSpPr>
        <p:spPr>
          <a:xfrm>
            <a:off x="7614341" y="940778"/>
            <a:ext cx="934720" cy="394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Vote, 5, v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B858EB-2CA8-43CA-B975-18EB29B2324A}"/>
              </a:ext>
            </a:extLst>
          </p:cNvPr>
          <p:cNvSpPr/>
          <p:nvPr/>
        </p:nvSpPr>
        <p:spPr>
          <a:xfrm>
            <a:off x="6872661" y="2338999"/>
            <a:ext cx="934720" cy="394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Promise, 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27DDA2-EB73-4934-B92A-61F93CDC79C1}"/>
              </a:ext>
            </a:extLst>
          </p:cNvPr>
          <p:cNvSpPr/>
          <p:nvPr/>
        </p:nvSpPr>
        <p:spPr>
          <a:xfrm>
            <a:off x="7614341" y="2338999"/>
            <a:ext cx="934720" cy="394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Vote, 5, 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CF5D95-B780-4E05-88B6-DDBE3534FD29}"/>
              </a:ext>
            </a:extLst>
          </p:cNvPr>
          <p:cNvSpPr/>
          <p:nvPr/>
        </p:nvSpPr>
        <p:spPr>
          <a:xfrm>
            <a:off x="6872661" y="3787433"/>
            <a:ext cx="934720" cy="39428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Promise, 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A05C6C-A383-487C-91FB-CAF75E486C85}"/>
              </a:ext>
            </a:extLst>
          </p:cNvPr>
          <p:cNvSpPr/>
          <p:nvPr/>
        </p:nvSpPr>
        <p:spPr>
          <a:xfrm>
            <a:off x="335280" y="940778"/>
            <a:ext cx="2214880" cy="9997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Proposer A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6893FA-2BCD-458E-820D-5D95D792475C}"/>
              </a:ext>
            </a:extLst>
          </p:cNvPr>
          <p:cNvSpPr/>
          <p:nvPr/>
        </p:nvSpPr>
        <p:spPr>
          <a:xfrm>
            <a:off x="335280" y="3181937"/>
            <a:ext cx="2214880" cy="99978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Proposer B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933E262-9620-4D2C-AD7E-76A7B1A1B236}"/>
              </a:ext>
            </a:extLst>
          </p:cNvPr>
          <p:cNvSpPr/>
          <p:nvPr/>
        </p:nvSpPr>
        <p:spPr>
          <a:xfrm>
            <a:off x="6506901" y="696986"/>
            <a:ext cx="2214880" cy="9997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Acceptor 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452B0F5-9FA9-46B2-9326-C0AF7A088A50}"/>
              </a:ext>
            </a:extLst>
          </p:cNvPr>
          <p:cNvSpPr/>
          <p:nvPr/>
        </p:nvSpPr>
        <p:spPr>
          <a:xfrm>
            <a:off x="6506901" y="2126885"/>
            <a:ext cx="2214880" cy="9997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Acceptor B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6AB8DAE-62F4-4559-8046-979FBB274156}"/>
              </a:ext>
            </a:extLst>
          </p:cNvPr>
          <p:cNvSpPr/>
          <p:nvPr/>
        </p:nvSpPr>
        <p:spPr>
          <a:xfrm>
            <a:off x="6506901" y="3552387"/>
            <a:ext cx="2214880" cy="9997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Acceptor 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854F46-1C92-405B-882E-F4ABFEBA9479}"/>
              </a:ext>
            </a:extLst>
          </p:cNvPr>
          <p:cNvSpPr/>
          <p:nvPr/>
        </p:nvSpPr>
        <p:spPr>
          <a:xfrm>
            <a:off x="224416" y="825009"/>
            <a:ext cx="2412684" cy="1227312"/>
          </a:xfrm>
          <a:prstGeom prst="roundRect">
            <a:avLst/>
          </a:prstGeom>
          <a:noFill/>
          <a:ln w="698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4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5679E-6 L 0.67604 0.23271 " pathEditMode="relative" rAng="0" ptsTypes="AA">
                                      <p:cBhvr>
                                        <p:cTn id="6" dur="5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116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0.67604 -0.0105 " pathEditMode="relative" rAng="0" ptsTypes="AA">
                                      <p:cBhvr>
                                        <p:cTn id="8" dur="5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82716E-6 L 0.68559 0.07654 " pathEditMode="relative" rAng="0" ptsTypes="AA">
                                      <p:cBhvr>
                                        <p:cTn id="12" dur="5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382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5679E-6 L 0.68559 -0.15925 " pathEditMode="relative" rAng="0" ptsTypes="AA">
                                      <p:cBhvr>
                                        <p:cTn id="14" dur="5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71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23457E-6 L -0.59479 -0.21049 " pathEditMode="relative" rAng="0" ptsTypes="AA">
                                      <p:cBhvr>
                                        <p:cTn id="18" dur="5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-1052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6 L -0.59479 0.05926 " pathEditMode="relative" rAng="0" ptsTypes="AA">
                                      <p:cBhvr>
                                        <p:cTn id="20" dur="5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40" y="296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35802E-6 L -0.646 -0.03519 " pathEditMode="relative" rAng="0" ptsTypes="AA">
                                      <p:cBhvr>
                                        <p:cTn id="22" dur="5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21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5679E-6 L 0.69705 0.19414 " pathEditMode="relative" rAng="0" ptsTypes="AA">
                                      <p:cBhvr>
                                        <p:cTn id="26" dur="5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54" y="1216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81481E-6 L 0.69704 -0.03889 " pathEditMode="relative" rAng="0" ptsTypes="AA">
                                      <p:cBhvr>
                                        <p:cTn id="28" dur="5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44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1.23457E-6 L -0.72708 -0.19413 " pathEditMode="relative" rAng="0" ptsTypes="AA">
                                      <p:cBhvr>
                                        <p:cTn id="32" dur="5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54" y="-972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7037E-6 L -0.72709 0.07747 " pathEditMode="relative" rAng="0" ptsTypes="AA">
                                      <p:cBhvr>
                                        <p:cTn id="34" dur="5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69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 </a:t>
            </a:r>
            <a:r>
              <a:rPr lang="en-US" i="1" dirty="0"/>
              <a:t>asynchronous communication</a:t>
            </a:r>
            <a:r>
              <a:rPr lang="en-US" dirty="0"/>
              <a:t>, there is no known bound on message transmission and processing delays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Processing delays cannot be differentiated from agent failures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i="1" dirty="0"/>
              <a:t>Fischer, Lynch, and Paterson (FLP) impossibility result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[Fischer et al. ‘85]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en-US" b="1" i="1" dirty="0"/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i="1" dirty="0"/>
              <a:t>Consensus cannot be guaranteed under asynchronous conditions with reliable messaging if even a single agent fails unannounced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Strong assumptions about the system are required to prove progress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Progress can be affected in Synod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all proposers fail permanently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a quorum of acceptors is not available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messages for every proposal are </a:t>
            </a:r>
            <a:r>
              <a:rPr lang="en-US" i="1" dirty="0"/>
              <a:t>interrupted </a:t>
            </a:r>
            <a:r>
              <a:rPr lang="en-US" dirty="0"/>
              <a:t>by messages corresponding to higher-numbered proposals, causing the proposals to fail (</a:t>
            </a:r>
            <a:r>
              <a:rPr lang="en-US" b="1" i="1" dirty="0" err="1"/>
              <a:t>livelock</a:t>
            </a:r>
            <a:r>
              <a:rPr lang="en-US" dirty="0"/>
              <a:t>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75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have identified a fundamental condition for progress in Synod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CND</a:t>
            </a:r>
            <a:r>
              <a:rPr lang="en-US" sz="2000" i="1" dirty="0"/>
              <a:t> </a:t>
            </a:r>
            <a:r>
              <a:rPr lang="en-US" i="1" dirty="0"/>
              <a:t>- Eventually, some nonfaulty proposer will be ready to propose some proposal number, that will satisfy the </a:t>
            </a:r>
            <a:r>
              <a:rPr lang="en-US" b="1" i="1" dirty="0"/>
              <a:t>non-interruption condition</a:t>
            </a:r>
            <a:r>
              <a:rPr lang="en-US" i="1" dirty="0"/>
              <a:t>, to a quorum of nonfaulty acceptors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</a:t>
            </a:r>
            <a:r>
              <a:rPr lang="en-US" b="1" i="1" dirty="0"/>
              <a:t>nonfaulty agent</a:t>
            </a:r>
            <a:r>
              <a:rPr lang="en-US" dirty="0"/>
              <a:t> is an agent that eventually performs all desired actions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non-interruption condition implies that the messages for the proposal number will not be interrupted by messages for higher-numbered proposals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89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9A5AB-53F7-4D9A-8D20-BE22DAFC39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517C2-51BA-4BE6-A04C-B7DBF7BD1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778914" cy="3867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</a:t>
            </a:r>
            <a:r>
              <a:rPr lang="en-US" b="1" i="1" dirty="0"/>
              <a:t>actor model</a:t>
            </a:r>
            <a:r>
              <a:rPr lang="en-US" sz="1000" b="1" i="1" dirty="0">
                <a:solidFill>
                  <a:srgbClr val="00B0F0"/>
                </a:solidFill>
              </a:rPr>
              <a:t>[Hewitt ’77, Agha ‘86]</a:t>
            </a:r>
            <a:r>
              <a:rPr lang="en-US" sz="1000" i="1" dirty="0"/>
              <a:t> </a:t>
            </a:r>
            <a:r>
              <a:rPr lang="en-US" dirty="0"/>
              <a:t>is a model of concurrent computation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i="1" dirty="0"/>
              <a:t>Actors </a:t>
            </a:r>
            <a:r>
              <a:rPr lang="en-US" dirty="0"/>
              <a:t>communicate by passing messages asynchronously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actor model assumes </a:t>
            </a:r>
            <a:r>
              <a:rPr lang="en-US" b="1" i="1" dirty="0"/>
              <a:t>fairness, </a:t>
            </a:r>
            <a:r>
              <a:rPr lang="en-US" dirty="0"/>
              <a:t>which is helpful to reason about progress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Agha, Mason, Smith, &amp; Talcott presented an actor language (</a:t>
            </a:r>
            <a:r>
              <a:rPr lang="en-US" b="1" dirty="0"/>
              <a:t>AMST</a:t>
            </a:r>
            <a:r>
              <a:rPr lang="en-US" dirty="0"/>
              <a:t>)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[Agha et al. ‘97]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Allows modeling distributed algorithms deployed over asynchronous networks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Our analysis of eventual progress in Synod considers agent failures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AMST does not support modeling actor failures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51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 Novel Failure-Aware Actor Model (FAM)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Consequences of fairness in FAM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Guaranteed message delivery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An actor </a:t>
            </a:r>
            <a:r>
              <a:rPr lang="en-US" i="1" dirty="0"/>
              <a:t>infinitely often enabled</a:t>
            </a:r>
            <a:r>
              <a:rPr lang="en-US" dirty="0"/>
              <a:t> to process a message eventually processes it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i="1" dirty="0"/>
              <a:t>A predicate that is infinitely often enabled in a given path will eventually be satisfied </a:t>
            </a:r>
            <a:r>
              <a:rPr lang="en-US" dirty="0"/>
              <a:t>(</a:t>
            </a:r>
            <a:r>
              <a:rPr lang="en-US" b="1" i="1" dirty="0"/>
              <a:t>Predicate fairness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900" b="1" i="1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Queille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&amp; Sifakis ‘83]</a:t>
            </a:r>
            <a:r>
              <a:rPr lang="en-US" dirty="0"/>
              <a:t>)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FAM allows two states for actors at any given point of time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Available</a:t>
            </a:r>
            <a:r>
              <a:rPr lang="en-US" dirty="0"/>
              <a:t> - Can send and receive messages, perform local computations, and create new actors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Failed</a:t>
            </a:r>
            <a:r>
              <a:rPr lang="en-US" dirty="0"/>
              <a:t> - Cannot  send and receive messages, perform local computations, or create new actors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66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modify Varela’s dialect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[Varela ‘13]</a:t>
            </a:r>
            <a:r>
              <a:rPr lang="en-US" sz="900" b="1" dirty="0"/>
              <a:t> </a:t>
            </a:r>
            <a:r>
              <a:rPr lang="en-US" dirty="0"/>
              <a:t> of AMST to model FAM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Has four </a:t>
            </a:r>
            <a:r>
              <a:rPr lang="en-US" i="1" dirty="0"/>
              <a:t>transitions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fun </a:t>
            </a:r>
            <a:r>
              <a:rPr lang="en-US" b="1" dirty="0">
                <a:latin typeface="+mj-lt"/>
                <a:cs typeface="Courier New" panose="02070309020205020404" pitchFamily="49" charset="0"/>
              </a:rPr>
              <a:t>-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functional computation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b="1" dirty="0">
                <a:latin typeface="+mj-lt"/>
                <a:cs typeface="Courier New" panose="02070309020205020404" pitchFamily="49" charset="0"/>
              </a:rPr>
              <a:t>-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new actor creation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+mj-lt"/>
                <a:cs typeface="Courier New" panose="02070309020205020404" pitchFamily="49" charset="0"/>
              </a:rPr>
              <a:t>-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sending a message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rcv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+mj-lt"/>
                <a:cs typeface="Courier New" panose="02070309020205020404" pitchFamily="49" charset="0"/>
              </a:rPr>
              <a:t>- 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receiving a message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introduce two additional transitions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- stops an available actor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- starts a failed actor in persistent pre-failure state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 FAM,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fun, new,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rcv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are </a:t>
            </a:r>
            <a:r>
              <a:rPr lang="en-US" i="1" dirty="0"/>
              <a:t>base-level</a:t>
            </a:r>
            <a:r>
              <a:rPr lang="en-US" dirty="0"/>
              <a:t> transitions while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and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bgn</a:t>
            </a:r>
            <a:r>
              <a:rPr lang="en-US" dirty="0"/>
              <a:t> are </a:t>
            </a:r>
            <a:r>
              <a:rPr lang="en-US" i="1" dirty="0"/>
              <a:t>meta-level</a:t>
            </a:r>
            <a:r>
              <a:rPr lang="en-US" dirty="0"/>
              <a:t> transitions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Only the base-level transitions satisfy the fairness properties as the meta-level transitions can be unpredictable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98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Our eventual progress theorem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i="1" dirty="0"/>
              <a:t>Given the conditions for progress 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CND</a:t>
            </a:r>
            <a:r>
              <a:rPr lang="en-US" b="1" i="1" dirty="0"/>
              <a:t>), in all fair transition paths, eventually some proposer p will learn that some proposal number b has been chosen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b="1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Formally verified using Athena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[</a:t>
            </a:r>
            <a:r>
              <a:rPr kumimoji="0" lang="en-US" sz="900" b="1" i="1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Arkoudas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&amp; Musser ‘17]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6A159-DDDB-4871-B244-B1D57C34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25" y="2571750"/>
            <a:ext cx="4825550" cy="132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57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Guaranteeing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CND </a:t>
                </a:r>
                <a:r>
                  <a:rPr lang="en-US" b="1" dirty="0"/>
                  <a:t>under Predicate Fairness</a:t>
                </a:r>
                <a:r>
                  <a:rPr lang="en-US" dirty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Defined a class of </a:t>
                </a:r>
                <a:r>
                  <a:rPr lang="en-US" i="1" dirty="0"/>
                  <a:t>predicates</a:t>
                </a:r>
                <a:r>
                  <a:rPr lang="en-US" dirty="0"/>
                  <a:t> over </a:t>
                </a:r>
                <a:r>
                  <a:rPr lang="en-US" i="1" dirty="0"/>
                  <a:t>actor configurations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i="1" dirty="0"/>
                  <a:t>enabled</a:t>
                </a:r>
                <a:r>
                  <a:rPr lang="en-US" dirty="0"/>
                  <a:t> at a configuration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if and only if</a:t>
                </a:r>
                <a:r>
                  <a:rPr lang="en-US" dirty="0"/>
                  <a:t> there exists a </a:t>
                </a:r>
                <a:r>
                  <a:rPr lang="en-US" i="1" dirty="0"/>
                  <a:t>sequence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such that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happens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 will be true in the consequent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Predicate fairness in FAM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i="1" dirty="0"/>
                  <a:t>In a fair computation path, if a predicate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 over configurations is enabled infinitely often, then eventually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i="1" dirty="0"/>
                  <a:t> will be true at some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Mechanically-verified proof to show that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CND</a:t>
                </a:r>
                <a:r>
                  <a:rPr lang="en-US" dirty="0"/>
                  <a:t> can be theoretically guaranteed in a predicate fair actor system where proposers keep retrying</a:t>
                </a:r>
                <a:endParaRPr lang="en-US" b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3"/>
                <a:stretch>
                  <a:fillRect l="-659" t="-1262" r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0996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Eventual Progress in the Synod Consensus Algorithm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Advantages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identified asynchronous conditions for eventual progress in Synod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Do not impose proposal restrictions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Do not require leader election as a precondition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Failure-Aware Actor Model allows reasoning about agent failures in VANETs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first machine-checked proof of eventual progress in Synod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Limitations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Eventual progress guarantee does not provide any time bound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Insufficient for time-critical UAM applications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Does not model Byzantine or adversarial agents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29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8061D5-19B6-4081-84C2-165B6C03D3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CA3E4-F392-4F0A-9A0F-04FCBDE398B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827959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Autonomous Multi-Agent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Comprise of autonomous entities that can operate independently</a:t>
            </a:r>
            <a:endParaRPr lang="en-US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E.g. - </a:t>
            </a:r>
            <a:r>
              <a:rPr lang="en-US" i="1" dirty="0"/>
              <a:t>self-driving cars, Uncrewed Aircraft Systems (UAS)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Will become ubiquitous in the future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Used for passenger transportation,</a:t>
            </a:r>
          </a:p>
          <a:p>
            <a:pPr marL="457200" lvl="1" indent="0">
              <a:buNone/>
            </a:pPr>
            <a:r>
              <a:rPr lang="en-US" dirty="0"/>
              <a:t>     package delivery, and other purposes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Will operate in close proximity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Must be capable of </a:t>
            </a:r>
            <a:r>
              <a:rPr lang="en-US" b="1" i="1" dirty="0"/>
              <a:t>coordinating autonomously </a:t>
            </a:r>
            <a:r>
              <a:rPr lang="en-US" dirty="0"/>
              <a:t>to ensure safe operation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D90658-0DDE-4491-A124-D36ACB8B8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618" y="1680117"/>
            <a:ext cx="4374544" cy="252761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815724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6221D4-CF57-49E2-89E1-93E4485E53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7104C-6EB7-43EA-BFF4-A9961932FB57}"/>
              </a:ext>
            </a:extLst>
          </p:cNvPr>
          <p:cNvSpPr txBox="1"/>
          <p:nvPr/>
        </p:nvSpPr>
        <p:spPr>
          <a:xfrm>
            <a:off x="80682" y="607498"/>
            <a:ext cx="8975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50"/>
                </a:solidFill>
              </a:rPr>
              <a:t>Verification of Decentralized Coordination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Eventual Progress in the Synod Consensus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50"/>
                </a:solidFill>
              </a:rPr>
              <a:t>A Formally-Verified Knowledge Propagation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Verification of Stochastic and Dynamic Distributed Systems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Reasoning about Probabilistic Properties of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Runtime Verification of Dynamic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Conflict-Aware Flight Planning for Multi-Aircraft Coordination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075018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Knowledge</a:t>
                </a:r>
                <a:r>
                  <a:rPr lang="en-US" dirty="0"/>
                  <a:t> is the state of an agent being aware of a </a:t>
                </a:r>
                <a:r>
                  <a:rPr lang="en-US" b="1" i="1" dirty="0"/>
                  <a:t>fact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 fact can be any information about reality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E.g. - it is raining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Can have several possible </a:t>
                </a:r>
                <a:r>
                  <a:rPr lang="en-US" b="1" i="1" dirty="0"/>
                  <a:t>states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Both Alice and Omar know that it is raining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Alice knows that it is raining but Omar does not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Alice knows that Omar knows that it is raining</a:t>
                </a:r>
                <a:endParaRPr lang="en-US" b="1" i="1" dirty="0"/>
              </a:p>
              <a:p>
                <a:pPr marL="914400" lvl="2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Safe State of Knowledge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An </a:t>
                </a:r>
                <a:r>
                  <a:rPr lang="en-US" i="1" dirty="0"/>
                  <a:t>application-specific</a:t>
                </a:r>
                <a:r>
                  <a:rPr lang="en-US" dirty="0"/>
                  <a:t> state of</a:t>
                </a:r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knowledge that is required for agents to operate with a sense of </a:t>
                </a:r>
                <a:r>
                  <a:rPr lang="en-US" i="1" dirty="0"/>
                  <a:t>safety</a:t>
                </a:r>
                <a:endParaRPr lang="en-US" dirty="0"/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E.g. - As there is no centralized coordinator in Decentralized Admission Control (DAC), the latest set of owners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must have adequate situational awareness about the latest set of authorized flight plans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3"/>
                <a:stretch>
                  <a:fillRect l="-513" t="-946" r="-2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043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8704572" cy="386715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In fact, it is not enough even if all the latest owners know about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E.g.- </a:t>
                </a:r>
                <a:r>
                  <a:rPr lang="en-US" i="1" dirty="0"/>
                  <a:t>In a society even if all drivers know the traffic rules and there is an implicit trust that all drivers follow all rules that they know, this is not enough to make a driver feel “safe”</a:t>
                </a:r>
                <a:r>
                  <a:rPr kumimoji="0" lang="en-US" sz="9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[Fagin et al. ‘04]</a:t>
                </a: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To feel safe, all drivers should know two facts: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The traffic rules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That all other drivers know the </a:t>
                </a:r>
                <a:r>
                  <a:rPr lang="en-US" i="1" dirty="0"/>
                  <a:t>same</a:t>
                </a:r>
                <a:r>
                  <a:rPr lang="en-US" dirty="0"/>
                  <a:t> traffic rules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Safe state of knowledge for DAC </a:t>
                </a:r>
                <a:r>
                  <a:rPr lang="en-US" dirty="0">
                    <a:sym typeface="Wingdings" panose="05000000000000000000" pitchFamily="2" charset="2"/>
                  </a:rPr>
                  <a:t>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	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550" b="1" i="1" dirty="0">
                    <a:solidFill>
                      <a:srgbClr val="0070C0"/>
                    </a:solidFill>
                  </a:rPr>
                  <a:t>Every owner knows that</a:t>
                </a:r>
                <a:r>
                  <a:rPr lang="en-US" sz="1550" b="1" i="1" dirty="0"/>
                  <a:t> </a:t>
                </a:r>
                <a:r>
                  <a:rPr lang="en-US" sz="1550" b="1" i="1" dirty="0">
                    <a:solidFill>
                      <a:srgbClr val="00B050"/>
                    </a:solidFill>
                  </a:rPr>
                  <a:t>all owners know about the </a:t>
                </a:r>
                <a:r>
                  <a:rPr lang="en-US" sz="1550" b="1" i="1" dirty="0">
                    <a:solidFill>
                      <a:schemeClr val="accent4">
                        <a:lumMod val="50000"/>
                      </a:schemeClr>
                    </a:solidFill>
                  </a:rPr>
                  <a:t>latest set of authorized </a:t>
                </a:r>
                <a:r>
                  <a:rPr lang="en-US" b="1" i="1" dirty="0">
                    <a:solidFill>
                      <a:schemeClr val="accent4">
                        <a:lumMod val="50000"/>
                      </a:schemeClr>
                    </a:solidFill>
                  </a:rPr>
                  <a:t>plans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latest set of owners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8704572" cy="3867150"/>
              </a:xfrm>
              <a:blipFill>
                <a:blip r:embed="rId3"/>
                <a:stretch>
                  <a:fillRect l="-490" t="-946" b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07DC7621-7DB1-45F3-BEBC-35B6838F1200}"/>
              </a:ext>
            </a:extLst>
          </p:cNvPr>
          <p:cNvSpPr/>
          <p:nvPr/>
        </p:nvSpPr>
        <p:spPr>
          <a:xfrm rot="5400000">
            <a:off x="5966053" y="1064920"/>
            <a:ext cx="185556" cy="5322852"/>
          </a:xfrm>
          <a:prstGeom prst="rightBrace">
            <a:avLst>
              <a:gd name="adj1" fmla="val 8333"/>
              <a:gd name="adj2" fmla="val 48838"/>
            </a:avLst>
          </a:prstGeom>
          <a:ln w="12700">
            <a:solidFill>
              <a:srgbClr val="00206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D534F8E-06F8-4EB5-8979-9AE95090A5DD}"/>
              </a:ext>
            </a:extLst>
          </p:cNvPr>
          <p:cNvSpPr/>
          <p:nvPr/>
        </p:nvSpPr>
        <p:spPr>
          <a:xfrm rot="5400000">
            <a:off x="4795173" y="109336"/>
            <a:ext cx="185557" cy="7664610"/>
          </a:xfrm>
          <a:prstGeom prst="rightBrace">
            <a:avLst>
              <a:gd name="adj1" fmla="val 8333"/>
              <a:gd name="adj2" fmla="val 50288"/>
            </a:avLst>
          </a:prstGeom>
          <a:ln w="12700">
            <a:solidFill>
              <a:srgbClr val="00206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05EFC5-CE21-4D54-AAEF-25FD93A6F927}"/>
                  </a:ext>
                </a:extLst>
              </p:cNvPr>
              <p:cNvSpPr txBox="1"/>
              <p:nvPr/>
            </p:nvSpPr>
            <p:spPr>
              <a:xfrm>
                <a:off x="6040181" y="3664848"/>
                <a:ext cx="5623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05EFC5-CE21-4D54-AAEF-25FD93A6F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181" y="3664848"/>
                <a:ext cx="562398" cy="307777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AFCA7E-152D-4760-9B9B-8E0141E98842}"/>
                  </a:ext>
                </a:extLst>
              </p:cNvPr>
              <p:cNvSpPr txBox="1"/>
              <p:nvPr/>
            </p:nvSpPr>
            <p:spPr>
              <a:xfrm>
                <a:off x="4815433" y="3898608"/>
                <a:ext cx="563616" cy="313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AFCA7E-152D-4760-9B9B-8E0141E98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433" y="3898608"/>
                <a:ext cx="563616" cy="313356"/>
              </a:xfrm>
              <a:prstGeom prst="rect">
                <a:avLst/>
              </a:prstGeom>
              <a:blipFill>
                <a:blip r:embed="rId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7D090C13-6EA7-446A-9D47-84F1CC3B7537}"/>
              </a:ext>
            </a:extLst>
          </p:cNvPr>
          <p:cNvSpPr/>
          <p:nvPr/>
        </p:nvSpPr>
        <p:spPr>
          <a:xfrm rot="16200000">
            <a:off x="7165409" y="1849074"/>
            <a:ext cx="262415" cy="2847281"/>
          </a:xfrm>
          <a:prstGeom prst="rightBrace">
            <a:avLst>
              <a:gd name="adj1" fmla="val 8333"/>
              <a:gd name="adj2" fmla="val 49279"/>
            </a:avLst>
          </a:prstGeom>
          <a:ln w="12700">
            <a:solidFill>
              <a:srgbClr val="00206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8F2DC-3722-4716-A14E-D1618A6E7AE7}"/>
                  </a:ext>
                </a:extLst>
              </p:cNvPr>
              <p:cNvSpPr txBox="1"/>
              <p:nvPr/>
            </p:nvSpPr>
            <p:spPr>
              <a:xfrm>
                <a:off x="7204433" y="2980254"/>
                <a:ext cx="3616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38F2DC-3722-4716-A14E-D1618A6E7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433" y="2980254"/>
                <a:ext cx="361637" cy="307777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962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Problem Statement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r>
                  <a:rPr lang="en-US" dirty="0"/>
                  <a:t> - the set of aircraft which know the latest set of authorized plans 𝜙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- the latest set of owners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Each member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should try to propagate 𝜙 to attain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at least one member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should eventually learn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been attained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Two-Phase Acknowledge Protocol (TAP)</a:t>
                </a: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Two logically separate non-empty sets of agents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b="1" dirty="0"/>
                  <a:t>Propagators</a:t>
                </a:r>
                <a:r>
                  <a:rPr lang="en-US" dirty="0"/>
                  <a:t> (the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dirty="0"/>
                  <a:t>All know the same 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dirty="0"/>
                  <a:t>All know the membership of the set of learners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b="1" dirty="0"/>
                  <a:t>Learners</a:t>
                </a:r>
                <a:r>
                  <a:rPr lang="en-US" dirty="0"/>
                  <a:t> (the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3">
                  <a:buFont typeface="Wingdings" panose="05000000000000000000" pitchFamily="2" charset="2"/>
                  <a:buChar char="§"/>
                </a:pPr>
                <a:r>
                  <a:rPr lang="en-US" dirty="0"/>
                  <a:t>Can learn a value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49573BE-B2FB-449C-87A4-4CD1CC1E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3"/>
                <a:stretch>
                  <a:fillRect l="-513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41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3044452-F0EB-41CA-9DB7-C934FFDA72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324850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Phases of TAP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640F3E-1102-420D-B128-6C7385AD664A}"/>
              </a:ext>
            </a:extLst>
          </p:cNvPr>
          <p:cNvSpPr/>
          <p:nvPr/>
        </p:nvSpPr>
        <p:spPr>
          <a:xfrm>
            <a:off x="6736742" y="3335204"/>
            <a:ext cx="1052988" cy="333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Learnt ø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0184F1-2309-40C8-BDE5-04FA2EE015FC}"/>
              </a:ext>
            </a:extLst>
          </p:cNvPr>
          <p:cNvSpPr/>
          <p:nvPr/>
        </p:nvSpPr>
        <p:spPr>
          <a:xfrm>
            <a:off x="6729156" y="1281245"/>
            <a:ext cx="1052988" cy="348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Learnt ø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FC8E5A-0236-4E7F-9398-98730E8F7FD2}"/>
              </a:ext>
            </a:extLst>
          </p:cNvPr>
          <p:cNvSpPr/>
          <p:nvPr/>
        </p:nvSpPr>
        <p:spPr>
          <a:xfrm>
            <a:off x="6751594" y="3768280"/>
            <a:ext cx="1052988" cy="210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Ack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E069E8-1D14-45DB-9E6B-9431B041B73E}"/>
              </a:ext>
            </a:extLst>
          </p:cNvPr>
          <p:cNvSpPr/>
          <p:nvPr/>
        </p:nvSpPr>
        <p:spPr>
          <a:xfrm>
            <a:off x="6729156" y="3205127"/>
            <a:ext cx="1052988" cy="333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Learnt ø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1146177-DFBA-4FFF-A37B-EBC80DDBF8D7}"/>
              </a:ext>
            </a:extLst>
          </p:cNvPr>
          <p:cNvSpPr/>
          <p:nvPr/>
        </p:nvSpPr>
        <p:spPr>
          <a:xfrm>
            <a:off x="6729156" y="1431587"/>
            <a:ext cx="1052988" cy="348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Learnt ø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A86500-4A2A-4A0F-9F63-F3792C930AD4}"/>
              </a:ext>
            </a:extLst>
          </p:cNvPr>
          <p:cNvSpPr/>
          <p:nvPr/>
        </p:nvSpPr>
        <p:spPr>
          <a:xfrm>
            <a:off x="6729156" y="1887863"/>
            <a:ext cx="1052988" cy="210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Ack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C8E4EB8-7D5F-440E-9E75-F340AB0E0828}"/>
              </a:ext>
            </a:extLst>
          </p:cNvPr>
          <p:cNvSpPr/>
          <p:nvPr/>
        </p:nvSpPr>
        <p:spPr>
          <a:xfrm>
            <a:off x="938507" y="3187159"/>
            <a:ext cx="1008112" cy="297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</a:t>
            </a:r>
          </a:p>
          <a:p>
            <a:pPr algn="ctr"/>
            <a:r>
              <a:rPr lang="en-US" sz="1200" dirty="0"/>
              <a:t>ø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99E4D2-9D3E-4F52-926E-925EE81C1BFE}"/>
              </a:ext>
            </a:extLst>
          </p:cNvPr>
          <p:cNvSpPr/>
          <p:nvPr/>
        </p:nvSpPr>
        <p:spPr>
          <a:xfrm>
            <a:off x="942300" y="3363654"/>
            <a:ext cx="1008112" cy="304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 </a:t>
            </a:r>
          </a:p>
          <a:p>
            <a:pPr algn="ctr"/>
            <a:r>
              <a:rPr lang="en-US" sz="1200" dirty="0"/>
              <a:t>ø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3C24AE-6562-489A-ADDC-9895E9D0ED7F}"/>
              </a:ext>
            </a:extLst>
          </p:cNvPr>
          <p:cNvSpPr/>
          <p:nvPr/>
        </p:nvSpPr>
        <p:spPr>
          <a:xfrm>
            <a:off x="938507" y="3566609"/>
            <a:ext cx="1008112" cy="4269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All Know ø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53D82A-AB54-4936-B711-E5BA4963F759}"/>
              </a:ext>
            </a:extLst>
          </p:cNvPr>
          <p:cNvSpPr/>
          <p:nvPr/>
        </p:nvSpPr>
        <p:spPr>
          <a:xfrm>
            <a:off x="946093" y="3444542"/>
            <a:ext cx="1008112" cy="4269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All Know ø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109B0FA-F238-4B72-B95E-A9241E827895}"/>
              </a:ext>
            </a:extLst>
          </p:cNvPr>
          <p:cNvSpPr/>
          <p:nvPr/>
        </p:nvSpPr>
        <p:spPr>
          <a:xfrm>
            <a:off x="649839" y="3079571"/>
            <a:ext cx="1593034" cy="9280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Propagator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05440A-80FA-4944-A5C9-8E454C83C0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F0ECD1-6FF6-4072-8F12-40D55111CA5E}"/>
                  </a:ext>
                </a:extLst>
              </p:cNvPr>
              <p:cNvSpPr txBox="1"/>
              <p:nvPr/>
            </p:nvSpPr>
            <p:spPr>
              <a:xfrm>
                <a:off x="1181836" y="3981894"/>
                <a:ext cx="4534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F0ECD1-6FF6-4072-8F12-40D55111C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36" y="3981894"/>
                <a:ext cx="453483" cy="369332"/>
              </a:xfrm>
              <a:prstGeom prst="rect">
                <a:avLst/>
              </a:prstGeom>
              <a:blipFill>
                <a:blip r:embed="rId3"/>
                <a:stretch>
                  <a:fillRect r="-3648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C2C8F-8BB1-4473-9369-F4F19C737C28}"/>
                  </a:ext>
                </a:extLst>
              </p:cNvPr>
              <p:cNvSpPr txBox="1"/>
              <p:nvPr/>
            </p:nvSpPr>
            <p:spPr>
              <a:xfrm>
                <a:off x="1181836" y="3970100"/>
                <a:ext cx="453483" cy="376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FAC2C8F-8BB1-4473-9369-F4F19C737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836" y="3970100"/>
                <a:ext cx="453483" cy="376578"/>
              </a:xfrm>
              <a:prstGeom prst="rect">
                <a:avLst/>
              </a:prstGeom>
              <a:blipFill>
                <a:blip r:embed="rId4"/>
                <a:stretch>
                  <a:fillRect r="-3648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9D97464F-A48E-45BE-8EF9-6B7DFC879865}"/>
              </a:ext>
            </a:extLst>
          </p:cNvPr>
          <p:cNvSpPr/>
          <p:nvPr/>
        </p:nvSpPr>
        <p:spPr>
          <a:xfrm>
            <a:off x="934714" y="1621028"/>
            <a:ext cx="1008112" cy="297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</a:t>
            </a:r>
          </a:p>
          <a:p>
            <a:pPr algn="ctr"/>
            <a:r>
              <a:rPr lang="en-US" sz="1200" dirty="0"/>
              <a:t>ø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A11DF1D-7803-42CB-8D89-F2088C306FEC}"/>
              </a:ext>
            </a:extLst>
          </p:cNvPr>
          <p:cNvSpPr/>
          <p:nvPr/>
        </p:nvSpPr>
        <p:spPr>
          <a:xfrm>
            <a:off x="938507" y="1797523"/>
            <a:ext cx="1008112" cy="3049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Learn </a:t>
            </a:r>
          </a:p>
          <a:p>
            <a:pPr algn="ctr"/>
            <a:r>
              <a:rPr lang="en-US" sz="1200" dirty="0"/>
              <a:t>ø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1D16419-2E71-4BA0-8EBC-E8BCD665611A}"/>
              </a:ext>
            </a:extLst>
          </p:cNvPr>
          <p:cNvSpPr/>
          <p:nvPr/>
        </p:nvSpPr>
        <p:spPr>
          <a:xfrm>
            <a:off x="675375" y="1194296"/>
            <a:ext cx="1593034" cy="92800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Propagator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6B32C41-F96E-4590-9AD7-06A2D1F33E8B}"/>
              </a:ext>
            </a:extLst>
          </p:cNvPr>
          <p:cNvSpPr/>
          <p:nvPr/>
        </p:nvSpPr>
        <p:spPr>
          <a:xfrm>
            <a:off x="683867" y="1201558"/>
            <a:ext cx="1593034" cy="9280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Propagator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5ED1A6-C862-469F-A659-ABBC2D8A9299}"/>
              </a:ext>
            </a:extLst>
          </p:cNvPr>
          <p:cNvSpPr/>
          <p:nvPr/>
        </p:nvSpPr>
        <p:spPr>
          <a:xfrm>
            <a:off x="6571574" y="3102608"/>
            <a:ext cx="1368152" cy="928001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868F33-09B0-4761-B1EA-E63480F36E7B}"/>
              </a:ext>
            </a:extLst>
          </p:cNvPr>
          <p:cNvSpPr/>
          <p:nvPr/>
        </p:nvSpPr>
        <p:spPr>
          <a:xfrm>
            <a:off x="6571574" y="1194296"/>
            <a:ext cx="1368152" cy="928001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Learner</a:t>
            </a:r>
          </a:p>
        </p:txBody>
      </p:sp>
    </p:spTree>
    <p:extLst>
      <p:ext uri="{BB962C8B-B14F-4D97-AF65-F5344CB8AC3E}">
        <p14:creationId xmlns:p14="http://schemas.microsoft.com/office/powerpoint/2010/main" val="20099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20988E-6 L 0.63576 -0.33642 " pathEditMode="relative" rAng="0" ptsTypes="AA">
                                      <p:cBhvr>
                                        <p:cTn id="6" dur="5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88" y="-168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97531E-6 L 0.63524 -0.02808 " pathEditMode="relative" rAng="0" ptsTypes="AA">
                                      <p:cBhvr>
                                        <p:cTn id="8" dur="5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53" y="-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-0.63577 0.33642 " pathEditMode="relative" rAng="0" ptsTypes="AA">
                                      <p:cBhvr>
                                        <p:cTn id="12" dur="5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19" y="182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-0.63576 -0.0071 " pathEditMode="relative" rAng="0" ptsTypes="AA">
                                      <p:cBhvr>
                                        <p:cTn id="14" dur="5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80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2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83951E-6 L 0.63611 -0.03179 " pathEditMode="relative" rAng="0" ptsTypes="AA">
                                      <p:cBhvr>
                                        <p:cTn id="21" dur="5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806" y="-225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34568E-6 L 0.63577 0.27654 " pathEditMode="relative" rAng="0" ptsTypes="AA">
                                      <p:cBhvr>
                                        <p:cTn id="23" dur="5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01" y="16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69136E-6 L -0.63611 0.0608 " pathEditMode="relative" rAng="0" ptsTypes="AA">
                                      <p:cBhvr>
                                        <p:cTn id="30" dur="5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649" y="30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19753E-6 L -0.63698 -0.33704 " pathEditMode="relative" rAng="0" ptsTypes="AA">
                                      <p:cBhvr>
                                        <p:cTn id="32" dur="5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98" y="-15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11111E-6 3.45679E-6 L 0.63576 -0.07932 " pathEditMode="relative" rAng="0" ptsTypes="AA">
                                      <p:cBhvr>
                                        <p:cTn id="36" dur="5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88" y="-398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L 0.63489 -0.39907 " pathEditMode="relative" rAng="0" ptsTypes="AA">
                                      <p:cBhvr>
                                        <p:cTn id="38" dur="5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36" y="-199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58025E-6 L -0.63819 -0.10463 " pathEditMode="relative" rAng="0" ptsTypes="AA">
                                      <p:cBhvr>
                                        <p:cTn id="42" dur="5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93" y="-416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32099E-6 L -0.63524 0.27284 " pathEditMode="relative" rAng="0" ptsTypes="AA">
                                      <p:cBhvr>
                                        <p:cTn id="44" dur="5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1" y="136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  <p:bldP spid="9" grpId="0" animBg="1"/>
      <p:bldP spid="11" grpId="0" animBg="1"/>
      <p:bldP spid="8" grpId="0" animBg="1"/>
      <p:bldP spid="10" grpId="0" animBg="1"/>
      <p:bldP spid="4" grpId="0" animBg="1"/>
      <p:bldP spid="5" grpId="0" animBg="1"/>
      <p:bldP spid="7" grpId="0" animBg="1"/>
      <p:bldP spid="6" grpId="0" animBg="1"/>
      <p:bldP spid="3" grpId="0"/>
      <p:bldP spid="18" grpId="0"/>
      <p:bldP spid="20" grpId="0" animBg="1"/>
      <p:bldP spid="21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4FF9CD-4504-410F-BB9A-667840D6F0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2A8849-0784-4CCA-8F75-8D0AB5749E4D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455213" cy="386715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Correctness properties for TAP mechanically verified using TLAPS</a:t>
                </a:r>
                <a:r>
                  <a:rPr kumimoji="0" lang="en-US" sz="9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[Chaudhari et al. ‘10]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/>
                  <a:t>Safety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A propagator will not learn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if all learners have not learnt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b="1" i="1" dirty="0"/>
              </a:p>
              <a:p>
                <a:pPr lvl="2">
                  <a:buFont typeface="Wingdings" panose="05000000000000000000" pitchFamily="2" charset="2"/>
                  <a:buChar char="§"/>
                </a:pPr>
                <a:endParaRPr lang="en-US" b="1" i="1" dirty="0"/>
              </a:p>
              <a:p>
                <a:pPr lvl="2">
                  <a:buFont typeface="Wingdings" panose="05000000000000000000" pitchFamily="2" charset="2"/>
                  <a:buChar char="§"/>
                </a:pPr>
                <a:endParaRPr lang="en-US" b="1" i="1" dirty="0"/>
              </a:p>
              <a:p>
                <a:pPr lvl="2">
                  <a:buFont typeface="Wingdings" panose="05000000000000000000" pitchFamily="2" charset="2"/>
                  <a:buChar char="§"/>
                </a:pPr>
                <a:endParaRPr lang="en-US" b="1" i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/>
                  <a:t>Eventual Progress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Eventually, a propagator will learn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has been attained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Assumptions over the system model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At least one propagator does not permanently fail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No learner permanently fails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42A8849-0784-4CCA-8F75-8D0AB5749E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455213" cy="3867150"/>
              </a:xfrm>
              <a:blipFill>
                <a:blip r:embed="rId3"/>
                <a:stretch>
                  <a:fillRect l="-505" t="-946" b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14579C7-5F66-422F-BFF6-F8E1B434A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331" y="1610713"/>
            <a:ext cx="4546862" cy="10394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6534E-2A76-4490-A4C8-69BF42030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331" y="3015465"/>
            <a:ext cx="4546862" cy="7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93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Formally-Verified Knowledge Propagation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Advantages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TAP propagates the knowledge of consensus to all owners to attain a safe state of knowledge suitable for DAC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TAP has been mechanically verified for safety-critical aerospace applications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Limitations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Cannot tolerate the permanent failure of even one learner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Guarantee of eventual progress is insufficient for time-critical applications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Does not consider Byzantine or adversarial agents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10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6221D4-CF57-49E2-89E1-93E4485E53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7104C-6EB7-43EA-BFF4-A9961932FB57}"/>
              </a:ext>
            </a:extLst>
          </p:cNvPr>
          <p:cNvSpPr txBox="1"/>
          <p:nvPr/>
        </p:nvSpPr>
        <p:spPr>
          <a:xfrm>
            <a:off x="80682" y="607498"/>
            <a:ext cx="8975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Verification of Decentralized Coordination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Eventual Progress in the Synod Consensus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 Formally-Verified Knowledge Propagation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50"/>
                </a:solidFill>
              </a:rPr>
              <a:t>Verification of Stochastic and Dynamic Distributed Systems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50"/>
                </a:solidFill>
              </a:rPr>
              <a:t>Reasoning about Probabilistic Properties of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Runtime Verification of Dynamic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Conflict-Aware Flight Planning for Multi-Aircraft Coordination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660994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CDBD6B-F09E-4A1A-AA77-016C40366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 of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0AB0E-5C50-44D0-9600-20DFDD557F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Properties of eventual progress do not provide any useful time bounds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Necessary to have </a:t>
            </a:r>
            <a:r>
              <a:rPr lang="en-US" b="1" i="1" dirty="0"/>
              <a:t>timely progress properties</a:t>
            </a:r>
            <a:r>
              <a:rPr lang="en-US" dirty="0"/>
              <a:t> that provide time bounds </a:t>
            </a:r>
            <a:endParaRPr lang="en-US" b="1" i="1" dirty="0"/>
          </a:p>
          <a:p>
            <a:pPr lvl="1">
              <a:buFont typeface="Wingdings" panose="05000000000000000000" pitchFamily="2" charset="2"/>
              <a:buChar char="§"/>
            </a:pPr>
            <a:endParaRPr lang="en-US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operating conditions of distributed algorithms deployed over VANETs cannot be deterministically predicted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Message transmission delays in the network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Message processing delays in the network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Deterministic properties of timely progress not possible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dirty="0"/>
              <a:t>E.g. -</a:t>
            </a:r>
            <a:r>
              <a:rPr lang="en-US" i="1" dirty="0"/>
              <a:t> Consensus will happen in under 1 second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introduce </a:t>
            </a:r>
            <a:r>
              <a:rPr lang="en-US" b="1" i="1" dirty="0"/>
              <a:t>probabilistic properties of timely progress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E.g. - </a:t>
            </a:r>
            <a:r>
              <a:rPr lang="en-US" i="1" dirty="0"/>
              <a:t>Consensus will happen in under 1 second with 99.99999% probability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i="1" dirty="0"/>
          </a:p>
          <a:p>
            <a:pPr lvl="2">
              <a:buFont typeface="Wingdings" panose="05000000000000000000" pitchFamily="2" charset="2"/>
              <a:buChar char="§"/>
            </a:pPr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8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 of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Probabilistic properties of timely progress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Generated by stochastically modeling the operating conditions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/>
              <a:t>Theoretical models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b="1" dirty="0"/>
              <a:t>Data-driven 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Models must be </a:t>
            </a:r>
            <a:r>
              <a:rPr lang="en-US" i="1" dirty="0"/>
              <a:t>appropriate</a:t>
            </a:r>
            <a:r>
              <a:rPr lang="en-US" dirty="0"/>
              <a:t> for </a:t>
            </a:r>
            <a:r>
              <a:rPr lang="en-US" b="1" i="1" dirty="0"/>
              <a:t>vehicle-to-vehicle </a:t>
            </a:r>
            <a:r>
              <a:rPr lang="en-US" b="1" dirty="0"/>
              <a:t>(V2V) </a:t>
            </a:r>
            <a:r>
              <a:rPr lang="en-US" dirty="0"/>
              <a:t> communication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Nature of V2V communication via VANETs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Agents are </a:t>
            </a:r>
            <a:r>
              <a:rPr lang="en-US" i="1" dirty="0"/>
              <a:t>mobile</a:t>
            </a:r>
            <a:r>
              <a:rPr lang="en-US" dirty="0"/>
              <a:t> and may not always be able to communicate with each other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Message transmission may require </a:t>
            </a:r>
            <a:r>
              <a:rPr lang="en-US" b="1" i="1" dirty="0"/>
              <a:t>relaying</a:t>
            </a:r>
            <a:r>
              <a:rPr lang="en-US" dirty="0"/>
              <a:t> when the source and the destination are </a:t>
            </a:r>
            <a:r>
              <a:rPr lang="en-US" i="1" dirty="0"/>
              <a:t>unable to communicate directly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Messages received by an agent must be placed in </a:t>
            </a:r>
            <a:r>
              <a:rPr lang="en-US" b="1" i="1" dirty="0"/>
              <a:t>queues</a:t>
            </a:r>
            <a:r>
              <a:rPr lang="en-US" dirty="0"/>
              <a:t> </a:t>
            </a:r>
            <a:r>
              <a:rPr lang="en-US" i="1" dirty="0"/>
              <a:t>until</a:t>
            </a:r>
            <a:r>
              <a:rPr lang="en-US" dirty="0"/>
              <a:t> </a:t>
            </a:r>
            <a:r>
              <a:rPr lang="en-US" i="1" dirty="0"/>
              <a:t>they can be processed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036079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E219E-45E2-4ADE-BD93-1BDD54F201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5870560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Multi-Agent Coordination</a:t>
            </a:r>
          </a:p>
          <a:p>
            <a:pPr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Two models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Centralized</a:t>
            </a:r>
          </a:p>
          <a:p>
            <a:pPr lvl="2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dirty="0"/>
              <a:t>Coordination is easy as there is a central authority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b="1" dirty="0"/>
              <a:t>Decentralized</a:t>
            </a:r>
          </a:p>
          <a:p>
            <a:pPr lvl="2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dirty="0"/>
              <a:t>Coordination is harder as there is no central authority</a:t>
            </a:r>
          </a:p>
          <a:p>
            <a:pPr lvl="2"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dirty="0"/>
              <a:t>Decentralized coordination is more </a:t>
            </a:r>
            <a:r>
              <a:rPr lang="en-US" i="1" dirty="0"/>
              <a:t>fault-tolerant</a:t>
            </a:r>
          </a:p>
          <a:p>
            <a:pPr lvl="1"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dirty="0"/>
              <a:t>Agents can coordinate even if a few agents fail</a:t>
            </a:r>
          </a:p>
          <a:p>
            <a:pPr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dirty="0"/>
              <a:t>Centralized coordination halts if the coordinator fails</a:t>
            </a:r>
          </a:p>
          <a:p>
            <a:pPr>
              <a:spcBef>
                <a:spcPts val="300"/>
              </a:spcBef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spcBef>
                <a:spcPts val="300"/>
              </a:spcBef>
              <a:buFont typeface="Wingdings" panose="05000000000000000000" pitchFamily="2" charset="2"/>
              <a:buChar char="§"/>
            </a:pPr>
            <a:r>
              <a:rPr lang="en-US" dirty="0"/>
              <a:t>Centralized coordinator becomes a </a:t>
            </a:r>
            <a:r>
              <a:rPr lang="en-US" i="1" dirty="0"/>
              <a:t>bottleneck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D8047-7A6C-419E-8A16-7A5964134D3C}"/>
              </a:ext>
            </a:extLst>
          </p:cNvPr>
          <p:cNvSpPr txBox="1"/>
          <p:nvPr/>
        </p:nvSpPr>
        <p:spPr>
          <a:xfrm>
            <a:off x="5960185" y="2301143"/>
            <a:ext cx="3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Centralized Coordination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794D94-E16D-4B19-8A8D-EA6999AF589F}"/>
              </a:ext>
            </a:extLst>
          </p:cNvPr>
          <p:cNvSpPr txBox="1"/>
          <p:nvPr/>
        </p:nvSpPr>
        <p:spPr>
          <a:xfrm>
            <a:off x="5960185" y="4246157"/>
            <a:ext cx="3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Decentralized Coordination</a:t>
            </a:r>
          </a:p>
        </p:txBody>
      </p:sp>
      <p:pic>
        <p:nvPicPr>
          <p:cNvPr id="10" name="Screen Recording 44">
            <a:hlinkClick r:id="" action="ppaction://media"/>
            <a:extLst>
              <a:ext uri="{FF2B5EF4-FFF2-40B4-BE49-F238E27FC236}">
                <a16:creationId xmlns:a16="http://schemas.microsoft.com/office/drawing/2014/main" id="{9BCD367A-9900-4BD7-BD53-1AE89DE449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92" end="2040.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60185" y="712788"/>
            <a:ext cx="2997684" cy="15919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E33F01E5-328F-4588-954B-4DC5FECDCE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234" end="3021.995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60185" y="2640454"/>
            <a:ext cx="3009775" cy="159837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4767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9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 mute="1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 of Distributed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Relaying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i="1" dirty="0"/>
              </a:p>
              <a:p>
                <a:pPr marL="0" indent="0">
                  <a:buNone/>
                </a:pPr>
                <a:endParaRPr lang="en-US" b="1" i="1" dirty="0"/>
              </a:p>
              <a:p>
                <a:pPr marL="0" indent="0">
                  <a:buNone/>
                </a:pPr>
                <a:endParaRPr lang="en-US" b="1" i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 message travels from a </a:t>
                </a:r>
                <a:r>
                  <a:rPr lang="en-US" b="1" i="1" dirty="0"/>
                  <a:t>source</a:t>
                </a:r>
                <a:r>
                  <a:rPr lang="en-US" dirty="0"/>
                  <a:t> to a </a:t>
                </a:r>
                <a:r>
                  <a:rPr lang="en-US" b="1" i="1" dirty="0"/>
                  <a:t>destination</a:t>
                </a:r>
                <a:r>
                  <a:rPr lang="en-US" dirty="0"/>
                  <a:t> via a set of </a:t>
                </a:r>
                <a:r>
                  <a:rPr lang="en-US" b="1" i="1" dirty="0"/>
                  <a:t>relay</a:t>
                </a:r>
                <a:r>
                  <a:rPr lang="en-US" dirty="0"/>
                  <a:t> nodes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Number of relays involved = n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i="1" dirty="0">
                    <a:sym typeface="Wingdings" panose="05000000000000000000" pitchFamily="2" charset="2"/>
                  </a:rPr>
                  <a:t>n+1 hops</a:t>
                </a:r>
                <a:endParaRPr lang="en-US" i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Multicopy Two-Hop Relaying (MTR)</a:t>
                </a:r>
                <a:r>
                  <a:rPr kumimoji="0" lang="en-US" sz="9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[Al Hanbali et al. ‘07]</a:t>
                </a:r>
                <a:endParaRPr lang="en-US" b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The maximum number of relay nodes that can be used = 1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Used for modeling message transmission delays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in VANETs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/>
                  <a:t>Verified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i="1" dirty="0"/>
                  <a:t> is exponentially distributed with rate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i="1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𝑴𝑻𝑹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endParaRPr lang="en-US" b="1" i="1" dirty="0"/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𝑀𝑇𝑅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rate parameter of the exponentially distributed </a:t>
                </a:r>
                <a:r>
                  <a:rPr lang="en-US" i="1" dirty="0"/>
                  <a:t>node intermeeting times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number of relay nodes that are available for use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3"/>
                <a:stretch>
                  <a:fillRect l="-513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E38F9FE-485E-43A7-A8D2-E08EDBD58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265" y="991233"/>
            <a:ext cx="5780618" cy="10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48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 of Distributed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563323" cy="3867150"/>
              </a:xfrm>
            </p:spPr>
            <p:txBody>
              <a:bodyPr/>
              <a:lstStyle/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en-US" b="1" dirty="0"/>
                  <a:t>Queueing</a:t>
                </a:r>
                <a:endParaRPr kumimoji="0" lang="en-US" sz="1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i="1" dirty="0"/>
              </a:p>
              <a:p>
                <a:pPr marL="0" indent="0">
                  <a:buNone/>
                </a:pPr>
                <a:endParaRPr lang="en-US" b="1" i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Incoming messages are placed in a </a:t>
                </a:r>
                <a:r>
                  <a:rPr lang="en-US" b="1" i="1" dirty="0"/>
                  <a:t>queue</a:t>
                </a:r>
                <a:r>
                  <a:rPr lang="en-US" dirty="0"/>
                  <a:t> and processed by one or more </a:t>
                </a:r>
                <a:r>
                  <a:rPr lang="en-US" b="1" i="1" dirty="0"/>
                  <a:t>servers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M/M/1 Queue System</a:t>
                </a:r>
                <a:r>
                  <a:rPr kumimoji="0" lang="en-US" sz="9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[Lipsky ‘09]</a:t>
                </a:r>
                <a:endParaRPr lang="en-US" b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There is only one server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Message interarrival times are exponentially distributed with a rate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Message service times are exponentially distributed with a mean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1/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Used for modeling message processing delays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in each aircraft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>
                    <a:solidFill>
                      <a:schemeClr val="tx1"/>
                    </a:solidFill>
                  </a:rPr>
                  <a:t>Verified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is exponentially distributed with rate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sSub>
                          <m:sSubPr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endParaRPr lang="en-US" b="1" i="1" dirty="0">
                  <a:solidFill>
                    <a:schemeClr val="tx1"/>
                  </a:solidFill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563323" cy="3867150"/>
              </a:xfrm>
              <a:blipFill>
                <a:blip r:embed="rId3"/>
                <a:stretch>
                  <a:fillRect l="-499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7ADAF18-94AD-4FD8-85D5-D03523825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743" y="911684"/>
            <a:ext cx="4404278" cy="11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92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 of Distributed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17865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Probabilistic Property of Timely Progress for Algorithms with a Deterministic Number of Messages Involved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≤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𝑬𝑹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𝑴𝑻𝑹</m:t>
                        </m:r>
                      </m:sub>
                    </m:sSub>
                    <m:r>
                      <a:rPr lang="en-US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)×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𝑬𝑹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1786572"/>
              </a:xfrm>
              <a:blipFill>
                <a:blip r:embed="rId3"/>
                <a:stretch>
                  <a:fillRect l="-632" t="-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F447A46-3C38-4CD5-81F7-83F86F54F0E5}"/>
              </a:ext>
            </a:extLst>
          </p:cNvPr>
          <p:cNvSpPr txBox="1"/>
          <p:nvPr/>
        </p:nvSpPr>
        <p:spPr>
          <a:xfrm>
            <a:off x="476770" y="3014221"/>
            <a:ext cx="1219200" cy="52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Total time for progress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80272D-00C0-456E-A08A-FAC816514995}"/>
                  </a:ext>
                </a:extLst>
              </p:cNvPr>
              <p:cNvSpPr txBox="1"/>
              <p:nvPr/>
            </p:nvSpPr>
            <p:spPr>
              <a:xfrm>
                <a:off x="1386829" y="3642715"/>
                <a:ext cx="5486083" cy="52322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𝐸𝑅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/>
                  <a:t> gives the CDF of an Erlang distribution with shape parameter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/>
                  <a:t> and rate parameter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with respect to a real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680272D-00C0-456E-A08A-FAC816514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829" y="3642715"/>
                <a:ext cx="5486083" cy="523220"/>
              </a:xfrm>
              <a:prstGeom prst="rect">
                <a:avLst/>
              </a:prstGeom>
              <a:blipFill>
                <a:blip r:embed="rId4"/>
                <a:stretch>
                  <a:fillRect t="-1149" b="-103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1BC0C4C-7EDD-4C2A-8CEB-967EEFCCDC1B}"/>
              </a:ext>
            </a:extLst>
          </p:cNvPr>
          <p:cNvSpPr txBox="1"/>
          <p:nvPr/>
        </p:nvSpPr>
        <p:spPr>
          <a:xfrm>
            <a:off x="2881986" y="3046165"/>
            <a:ext cx="1219200" cy="52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Number of messages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EA31FB-743A-409D-A001-DD3236F353B8}"/>
              </a:ext>
            </a:extLst>
          </p:cNvPr>
          <p:cNvSpPr txBox="1"/>
          <p:nvPr/>
        </p:nvSpPr>
        <p:spPr>
          <a:xfrm>
            <a:off x="4376256" y="3046165"/>
            <a:ext cx="1879600" cy="52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Rate parameter of transmission delays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6ED45D-DF03-4537-BA9D-AEBDD37CA8F6}"/>
              </a:ext>
            </a:extLst>
          </p:cNvPr>
          <p:cNvCxnSpPr>
            <a:cxnSpLocks/>
          </p:cNvCxnSpPr>
          <p:nvPr/>
        </p:nvCxnSpPr>
        <p:spPr>
          <a:xfrm>
            <a:off x="6386702" y="1998083"/>
            <a:ext cx="1026675" cy="10031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95FBD5E-BE70-4C59-8715-F56A0E16C957}"/>
              </a:ext>
            </a:extLst>
          </p:cNvPr>
          <p:cNvSpPr txBox="1"/>
          <p:nvPr/>
        </p:nvSpPr>
        <p:spPr>
          <a:xfrm>
            <a:off x="6510606" y="3046165"/>
            <a:ext cx="1879600" cy="5232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Rate parameter of processing delays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6AB544-00B1-459F-9C98-197BAB25DCE9}"/>
              </a:ext>
            </a:extLst>
          </p:cNvPr>
          <p:cNvCxnSpPr>
            <a:cxnSpLocks/>
          </p:cNvCxnSpPr>
          <p:nvPr/>
        </p:nvCxnSpPr>
        <p:spPr>
          <a:xfrm>
            <a:off x="4135727" y="2032936"/>
            <a:ext cx="891788" cy="96790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5762D17-8753-4279-B6B0-4F05DEDC3D30}"/>
              </a:ext>
            </a:extLst>
          </p:cNvPr>
          <p:cNvCxnSpPr>
            <a:cxnSpLocks/>
          </p:cNvCxnSpPr>
          <p:nvPr/>
        </p:nvCxnSpPr>
        <p:spPr>
          <a:xfrm>
            <a:off x="3390629" y="2060670"/>
            <a:ext cx="0" cy="91216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20912D-B12F-450B-BE57-0B672CA6F126}"/>
              </a:ext>
            </a:extLst>
          </p:cNvPr>
          <p:cNvCxnSpPr>
            <a:cxnSpLocks/>
          </p:cNvCxnSpPr>
          <p:nvPr/>
        </p:nvCxnSpPr>
        <p:spPr>
          <a:xfrm>
            <a:off x="2710350" y="2062830"/>
            <a:ext cx="0" cy="150655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6767623-977F-4AFA-A016-D069146441A5}"/>
              </a:ext>
            </a:extLst>
          </p:cNvPr>
          <p:cNvCxnSpPr>
            <a:cxnSpLocks/>
          </p:cNvCxnSpPr>
          <p:nvPr/>
        </p:nvCxnSpPr>
        <p:spPr>
          <a:xfrm>
            <a:off x="1003029" y="2053437"/>
            <a:ext cx="0" cy="91216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36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 of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685493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 Proof Library in Athena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Mechanically verifying higher-level properties of complex systems requires </a:t>
            </a:r>
            <a:r>
              <a:rPr lang="en-US" b="1" i="1" dirty="0"/>
              <a:t>domain-specific formal constructs</a:t>
            </a:r>
            <a:r>
              <a:rPr lang="en-US" dirty="0"/>
              <a:t> to express properties and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E.g. - expressing the node mobility model for a relaying protocol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E.g. - expressing the parameters of a queueing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E.g. - expressing the specification of a distributed protocol like TAP</a:t>
            </a:r>
          </a:p>
          <a:p>
            <a:pPr marL="914400" lvl="2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Developing expressive domain-specific constructs requires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Domain knowledge of all aspects of the system to be modeled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Expertise in formal logic and reasoning techniques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Mastery in a machine-checkable formal language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Significant time and effort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4561817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 of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685493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 Proof Library in Athena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Beneficial to have a </a:t>
            </a:r>
            <a:r>
              <a:rPr lang="en-US" b="1" i="1" dirty="0"/>
              <a:t>library of pre-developed formalizations</a:t>
            </a:r>
            <a:r>
              <a:rPr lang="en-US" dirty="0"/>
              <a:t> that can be used as a foundation to develop higher-level specifications and proofs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i="1" dirty="0"/>
              <a:t>Well-organized</a:t>
            </a:r>
            <a:r>
              <a:rPr lang="en-US" dirty="0"/>
              <a:t> theories that can be used in different contexts to specify domain-specific constructs during proof development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have developed a formal library in Athena that is tailored towards reasoning about distributed algorithms in airborne VANETs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Can express concepts from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General mathematics and probability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Communication networks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Queues and relaying protocols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Distributed algorithms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7591895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 of Distributed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38671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 Proof Library in Athena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E.g. -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2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dirty="0"/>
                  <a:t>: Total transmission delay and processing delay of all messages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b="1" dirty="0" err="1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dpTotTim</a:t>
                </a:r>
                <a:r>
                  <a:rPr lang="en-US" b="1" dirty="0">
                    <a:solidFill>
                      <a:srgbClr val="7030A0"/>
                    </a:solidFill>
                  </a:rPr>
                  <a:t>, </a:t>
                </a:r>
                <a:r>
                  <a:rPr lang="en-US" b="1" dirty="0" err="1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msGetTp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b="1" dirty="0" err="1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msgetTd</a:t>
                </a:r>
                <a:r>
                  <a:rPr lang="en-US" b="1" dirty="0">
                    <a:solidFill>
                      <a:srgbClr val="7030A0"/>
                    </a:solidFill>
                  </a:rPr>
                  <a:t>, </a:t>
                </a:r>
                <a:r>
                  <a:rPr lang="en-US" dirty="0"/>
                  <a:t>represent the total time, message processing times, and message transmission delays for the domain of distributed protocols called </a:t>
                </a:r>
                <a:r>
                  <a:rPr lang="en-US" b="1" dirty="0" err="1">
                    <a:solidFill>
                      <a:srgbClr val="7030A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DistProt</a:t>
                </a:r>
                <a:r>
                  <a:rPr lang="en-US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en-US" dirty="0"/>
                  <a:t>in our Athena formalization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i="1" dirty="0"/>
              </a:p>
              <a:p>
                <a:pPr marL="0" indent="0">
                  <a:buNone/>
                </a:pPr>
                <a:endParaRPr lang="en-US" b="1" i="1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685493" cy="3867150"/>
              </a:xfrm>
              <a:blipFill>
                <a:blip r:embed="rId3"/>
                <a:stretch>
                  <a:fillRect l="-632" t="-946" r="-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E5A78F2-953A-4A65-A84D-906B59917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77" y="1736921"/>
            <a:ext cx="8801012" cy="1924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888F71-9A0E-4607-8AB7-68614EB9AC0C}"/>
              </a:ext>
            </a:extLst>
          </p:cNvPr>
          <p:cNvSpPr/>
          <p:nvPr/>
        </p:nvSpPr>
        <p:spPr>
          <a:xfrm>
            <a:off x="4386738" y="3164065"/>
            <a:ext cx="744660" cy="161365"/>
          </a:xfrm>
          <a:prstGeom prst="rect">
            <a:avLst/>
          </a:prstGeom>
          <a:solidFill>
            <a:srgbClr val="00B050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059BFA-B715-4158-A7B4-A3D6E6DC0599}"/>
              </a:ext>
            </a:extLst>
          </p:cNvPr>
          <p:cNvSpPr/>
          <p:nvPr/>
        </p:nvSpPr>
        <p:spPr>
          <a:xfrm>
            <a:off x="4014407" y="2442911"/>
            <a:ext cx="826533" cy="161365"/>
          </a:xfrm>
          <a:prstGeom prst="rect">
            <a:avLst/>
          </a:prstGeom>
          <a:solidFill>
            <a:srgbClr val="00B050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69882D-86DF-423A-8BB1-A60BB33A3334}"/>
              </a:ext>
            </a:extLst>
          </p:cNvPr>
          <p:cNvSpPr/>
          <p:nvPr/>
        </p:nvSpPr>
        <p:spPr>
          <a:xfrm>
            <a:off x="4386738" y="3332293"/>
            <a:ext cx="744660" cy="161365"/>
          </a:xfrm>
          <a:prstGeom prst="rect">
            <a:avLst/>
          </a:prstGeom>
          <a:solidFill>
            <a:srgbClr val="00B050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17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A05F4D-A9FB-445C-AA16-E4B52AE87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99" y="2226084"/>
            <a:ext cx="8700202" cy="23555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 of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685493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 Proof Library in Athena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have made our Athena formalizations generic and reusable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Can be easily plugged into different contexts during proof development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E.g. - use of the </a:t>
            </a:r>
            <a:r>
              <a:rPr lang="en-US" b="1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cdf</a:t>
            </a:r>
            <a:r>
              <a:rPr lang="en-US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-prob-conjecture</a:t>
            </a:r>
            <a:r>
              <a:rPr lang="en-US" dirty="0"/>
              <a:t>, our Athena formalization of the relationship between </a:t>
            </a:r>
            <a:r>
              <a:rPr lang="en-US" dirty="0" err="1"/>
              <a:t>cdf</a:t>
            </a:r>
            <a:r>
              <a:rPr lang="en-US" dirty="0"/>
              <a:t> and probability, in different contexts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0A1F97-A5E6-4DE5-B7FD-2404E1C2D1CC}"/>
              </a:ext>
            </a:extLst>
          </p:cNvPr>
          <p:cNvSpPr/>
          <p:nvPr/>
        </p:nvSpPr>
        <p:spPr>
          <a:xfrm>
            <a:off x="5337063" y="4109097"/>
            <a:ext cx="1822317" cy="162979"/>
          </a:xfrm>
          <a:prstGeom prst="rect">
            <a:avLst/>
          </a:prstGeom>
          <a:solidFill>
            <a:srgbClr val="00B050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EBD5D1-69F7-442C-9AFC-78DDD2D2DFF3}"/>
              </a:ext>
            </a:extLst>
          </p:cNvPr>
          <p:cNvSpPr/>
          <p:nvPr/>
        </p:nvSpPr>
        <p:spPr>
          <a:xfrm>
            <a:off x="3934983" y="2877402"/>
            <a:ext cx="1822317" cy="162979"/>
          </a:xfrm>
          <a:prstGeom prst="rect">
            <a:avLst/>
          </a:prstGeom>
          <a:solidFill>
            <a:srgbClr val="00B050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776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 of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685493" cy="371197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 Proof Library in Athena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F3195D-CC47-4FB0-BAC7-58D04C7ED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0" y="1549774"/>
            <a:ext cx="8717860" cy="22902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310CA4-8CCE-48C0-8CCD-16E5D7FAB7DF}"/>
              </a:ext>
            </a:extLst>
          </p:cNvPr>
          <p:cNvSpPr/>
          <p:nvPr/>
        </p:nvSpPr>
        <p:spPr>
          <a:xfrm>
            <a:off x="223837" y="1165255"/>
            <a:ext cx="1232729" cy="2977715"/>
          </a:xfrm>
          <a:prstGeom prst="rect">
            <a:avLst/>
          </a:prstGeom>
          <a:noFill/>
          <a:ln w="22225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F2DBCE-2A37-43A2-9BD7-38D621A16392}"/>
              </a:ext>
            </a:extLst>
          </p:cNvPr>
          <p:cNvSpPr/>
          <p:nvPr/>
        </p:nvSpPr>
        <p:spPr>
          <a:xfrm>
            <a:off x="1499767" y="1165254"/>
            <a:ext cx="3760056" cy="2977715"/>
          </a:xfrm>
          <a:prstGeom prst="rect">
            <a:avLst/>
          </a:prstGeom>
          <a:noFill/>
          <a:ln w="22225">
            <a:solidFill>
              <a:schemeClr val="accent1">
                <a:lumMod val="60000"/>
                <a:lumOff val="4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EC3688-F8C3-4305-B6C8-59AFF5EA102D}"/>
              </a:ext>
            </a:extLst>
          </p:cNvPr>
          <p:cNvSpPr/>
          <p:nvPr/>
        </p:nvSpPr>
        <p:spPr>
          <a:xfrm>
            <a:off x="5303024" y="1165255"/>
            <a:ext cx="1583298" cy="2977715"/>
          </a:xfrm>
          <a:prstGeom prst="rect">
            <a:avLst/>
          </a:prstGeom>
          <a:noFill/>
          <a:ln w="22225">
            <a:solidFill>
              <a:srgbClr val="0070C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5A0FAE-8056-4AF0-9C21-F3C8C660963D}"/>
              </a:ext>
            </a:extLst>
          </p:cNvPr>
          <p:cNvSpPr/>
          <p:nvPr/>
        </p:nvSpPr>
        <p:spPr>
          <a:xfrm>
            <a:off x="6946659" y="1165255"/>
            <a:ext cx="2005871" cy="2977715"/>
          </a:xfrm>
          <a:prstGeom prst="rect">
            <a:avLst/>
          </a:prstGeom>
          <a:noFill/>
          <a:ln w="22225">
            <a:solidFill>
              <a:srgbClr val="FFC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00946-26B4-4807-81BB-FFBA95F6BB81}"/>
              </a:ext>
            </a:extLst>
          </p:cNvPr>
          <p:cNvSpPr txBox="1"/>
          <p:nvPr/>
        </p:nvSpPr>
        <p:spPr>
          <a:xfrm>
            <a:off x="180637" y="3912137"/>
            <a:ext cx="165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General Mathematics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AF1971-9A10-43DB-9D32-467F9FF243B3}"/>
              </a:ext>
            </a:extLst>
          </p:cNvPr>
          <p:cNvSpPr txBox="1"/>
          <p:nvPr/>
        </p:nvSpPr>
        <p:spPr>
          <a:xfrm>
            <a:off x="2550600" y="3912138"/>
            <a:ext cx="165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Probability Theory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A45CD-2BCA-4FB8-9271-C06AC786E70A}"/>
              </a:ext>
            </a:extLst>
          </p:cNvPr>
          <p:cNvSpPr txBox="1"/>
          <p:nvPr/>
        </p:nvSpPr>
        <p:spPr>
          <a:xfrm>
            <a:off x="5256132" y="3908145"/>
            <a:ext cx="165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Network Theory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E14F8A-3DC9-4D14-899C-0435D662946A}"/>
              </a:ext>
            </a:extLst>
          </p:cNvPr>
          <p:cNvSpPr txBox="1"/>
          <p:nvPr/>
        </p:nvSpPr>
        <p:spPr>
          <a:xfrm>
            <a:off x="7120399" y="3884706"/>
            <a:ext cx="165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Distributed Algorithms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4E5ED-237E-48A9-8401-03F7BBD6BA77}"/>
              </a:ext>
            </a:extLst>
          </p:cNvPr>
          <p:cNvSpPr txBox="1"/>
          <p:nvPr/>
        </p:nvSpPr>
        <p:spPr>
          <a:xfrm>
            <a:off x="1628653" y="4212781"/>
            <a:ext cx="6190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dirty="0"/>
              <a:t>Hierarchy of modules in version 0.1 of our Athena library</a:t>
            </a:r>
          </a:p>
        </p:txBody>
      </p:sp>
    </p:spTree>
    <p:extLst>
      <p:ext uri="{BB962C8B-B14F-4D97-AF65-F5344CB8AC3E}">
        <p14:creationId xmlns:p14="http://schemas.microsoft.com/office/powerpoint/2010/main" val="2465444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 of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685493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Advantages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Probabilistic guarantees of timely progress based on appropriate theories can be useful in the absence of deterministic guarantees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proof library can be used to mechanically reason about different distributed coordination algorithms deployed over VANETs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Limitations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probabilistic properties are only useful if the corresponding theoretical assumptions hold at runtime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32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6221D4-CF57-49E2-89E1-93E4485E53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7104C-6EB7-43EA-BFF4-A9961932FB57}"/>
              </a:ext>
            </a:extLst>
          </p:cNvPr>
          <p:cNvSpPr txBox="1"/>
          <p:nvPr/>
        </p:nvSpPr>
        <p:spPr>
          <a:xfrm>
            <a:off x="80682" y="607498"/>
            <a:ext cx="8975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Verification of Decentralized Coordination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Eventual Progress in the Synod Consensus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 Formally-Verified Knowledge Propagation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50"/>
                </a:solidFill>
              </a:rPr>
              <a:t>Verification of Stochastic and Dynamic Distributed Systems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Reasoning about Probabilistic Properties of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50"/>
                </a:solidFill>
              </a:rPr>
              <a:t>Runtime Verification of Dynamic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Conflict-Aware Flight Planning for Multi-Aircraft Coordination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37835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E219E-45E2-4ADE-BD93-1BDD54F201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Multi-Agent Coordination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study the decentralized model of coordination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Autonomous vehicular systems will be ubiquitous in nature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A centralized coordinator may not always be available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dirty="0"/>
              <a:t>Failure or lack of infrastructure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 the absence of a centralized coordinator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Operations must still be safe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The vehicles must be able to coordinate in a decentralized manner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53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 Verification of Dynamic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324645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Why Runtime Verification?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Distributed algorithms deployed over VANETs operate in dynamic operating conditions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Theoretical assumptions used for proof-development in the pre-deployment stages </a:t>
            </a:r>
            <a:r>
              <a:rPr lang="en-US" b="1" i="1" dirty="0"/>
              <a:t>may not always hold at runtime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 such situations, need to provide formal guarantees that are relevant at runtime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Challenges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Developing machine-checked formal proofs of complex properties requires considerable amount of skill, time, and human effort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Infeasible to develop such proofs at runtime from scratch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2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 Verification of Dynamic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697138" cy="3867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Need to extend the practicality of mathematically rigorous theorem proving techniques beyond the pre-deployment stages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b="1" dirty="0"/>
              <a:t>Dynamic Data-Driven Applications Systems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[</a:t>
            </a:r>
            <a:r>
              <a:rPr kumimoji="0" lang="en-US" sz="900" b="1" i="1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Darema</a:t>
            </a:r>
            <a:r>
              <a:rPr kumimoji="0" 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‘04]</a:t>
            </a:r>
            <a:endParaRPr lang="en-US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 a </a:t>
            </a:r>
            <a:r>
              <a:rPr lang="en-US" b="1" i="1" dirty="0"/>
              <a:t>feedback loop</a:t>
            </a:r>
            <a:r>
              <a:rPr lang="en-US" dirty="0"/>
              <a:t> to dynamically incorporate new data to enhance a system’s internal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Allows the development of highly-adaptive systems that can adapt with real-time data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DDDAS-based runtime verification of dynamic distributed applications</a:t>
            </a:r>
            <a:endParaRPr lang="en-US" b="1" i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Formal progress envelopes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Parameterized proofs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Formal DDDAS feedback loop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E3697C-E67F-4C94-B8E7-0186D5AD2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522" y="1918005"/>
            <a:ext cx="4129478" cy="237799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 Verification of Dynamic Distributed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5068353" cy="38671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Formal Progress Envelopes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A </a:t>
                </a:r>
                <a:r>
                  <a:rPr lang="en-US" i="1" dirty="0"/>
                  <a:t>computable</a:t>
                </a:r>
                <a:r>
                  <a:rPr lang="en-US" dirty="0"/>
                  <a:t> </a:t>
                </a:r>
                <a:r>
                  <a:rPr lang="en-US" i="1" dirty="0"/>
                  <a:t>subset of the system state space</a:t>
                </a:r>
                <a:r>
                  <a:rPr lang="en-US" dirty="0"/>
                  <a:t> where a proof of progress for a distributed algorithm holds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E.g.</a:t>
                </a:r>
                <a:r>
                  <a:rPr lang="en-US" i="1" dirty="0"/>
                  <a:t> - “The roundtrip message delay will be at most 30 </a:t>
                </a:r>
                <a:r>
                  <a:rPr lang="en-US" i="1" dirty="0" err="1"/>
                  <a:t>ms</a:t>
                </a:r>
                <a:r>
                  <a:rPr lang="en-US" i="1" dirty="0"/>
                  <a:t> with 99.99999% probability”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500" dirty="0"/>
                  <a:t>A progress envelope:</a:t>
                </a:r>
                <a:endParaRPr lang="en-US" sz="15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       ∀ 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𝔻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</a:rPr>
                      <m:t>ms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</a:rPr>
                      <m:t>ms</m:t>
                    </m:r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500" dirty="0"/>
                  <a:t> </a:t>
                </a:r>
              </a:p>
              <a:p>
                <a:pPr marL="457200" lvl="1" indent="0">
                  <a:buNone/>
                </a:pPr>
                <a:r>
                  <a:rPr lang="en-US" sz="1500" dirty="0"/>
                  <a:t>      where </a:t>
                </a:r>
                <a14:m>
                  <m:oMath xmlns:m="http://schemas.openxmlformats.org/officeDocument/2006/math">
                    <m:r>
                      <a:rPr lang="en-US" sz="1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𝔻</m:t>
                    </m:r>
                  </m:oMath>
                </a14:m>
                <a:r>
                  <a:rPr lang="en-US" sz="1500" i="1" dirty="0"/>
                  <a:t> </a:t>
                </a:r>
                <a:r>
                  <a:rPr lang="en-US" sz="1500" dirty="0"/>
                  <a:t>is the set of all message delays</a:t>
                </a:r>
                <a:endParaRPr lang="en-US" sz="1800" i="1" dirty="0"/>
              </a:p>
              <a:p>
                <a:pPr marL="457200" lvl="1" indent="0">
                  <a:buNone/>
                </a:pPr>
                <a:endParaRPr lang="en-US" sz="1800" i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Only defined by parameters that can be </a:t>
                </a:r>
                <a:r>
                  <a:rPr lang="en-US" i="1" dirty="0"/>
                  <a:t>quantified</a:t>
                </a:r>
                <a:r>
                  <a:rPr lang="en-US" dirty="0"/>
                  <a:t> and </a:t>
                </a:r>
                <a:r>
                  <a:rPr lang="en-US" i="1" dirty="0"/>
                  <a:t>measured </a:t>
                </a:r>
                <a:r>
                  <a:rPr lang="en-US" dirty="0"/>
                  <a:t>at runtime</a:t>
                </a:r>
                <a:endParaRPr lang="en-US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i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i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5068353" cy="3867150"/>
              </a:xfrm>
              <a:blipFill>
                <a:blip r:embed="rId4"/>
                <a:stretch>
                  <a:fillRect l="-1083" t="-946" r="-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9BA73-A8D7-4F36-AFF9-DF002277250F}"/>
                  </a:ext>
                </a:extLst>
              </p:cNvPr>
              <p:cNvSpPr txBox="1"/>
              <p:nvPr/>
            </p:nvSpPr>
            <p:spPr>
              <a:xfrm>
                <a:off x="7664398" y="3318627"/>
                <a:ext cx="109302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≈ 5, </m:t>
                      </m:r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≈1)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9BA73-A8D7-4F36-AFF9-DF0022772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398" y="3318627"/>
                <a:ext cx="1093026" cy="2154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918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78513-9276-4D50-A906-78B0B3F7FC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 Verification of Dynamic Distributed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DD6D0C-EA75-4EF6-9B05-47DFB1F9DEF4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563323" cy="38671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Parameterized Proofs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Formal proofs of properties that are </a:t>
                </a:r>
                <a:r>
                  <a:rPr lang="en-US" i="1" dirty="0"/>
                  <a:t>functions</a:t>
                </a:r>
                <a:r>
                  <a:rPr lang="en-US" dirty="0"/>
                  <a:t> of progress envelope parameters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 err="1"/>
                  <a:t>E.g</a:t>
                </a:r>
                <a:r>
                  <a:rPr lang="en-US" dirty="0"/>
                  <a:t> - “</a:t>
                </a:r>
                <a:r>
                  <a:rPr lang="en-US" i="1" dirty="0"/>
                  <a:t>The roundtrip message delay will be at most t </a:t>
                </a:r>
                <a:r>
                  <a:rPr lang="en-US" i="1" dirty="0" err="1"/>
                  <a:t>ms</a:t>
                </a:r>
                <a:r>
                  <a:rPr lang="en-US" i="1" dirty="0"/>
                  <a:t>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i="1" dirty="0"/>
                  <a:t>”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Can be machine checked before deployment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Can be </a:t>
                </a:r>
                <a:r>
                  <a:rPr lang="en-US" b="1" i="1" dirty="0"/>
                  <a:t>instantiated</a:t>
                </a:r>
                <a:r>
                  <a:rPr lang="en-US" dirty="0"/>
                  <a:t> at runtime with observed values of parameters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Properties generated by instantiation of parameterized proofs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Are relevant with respect to the runtime conditions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Are machine checked as the parameterized proofs are machine checked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Sentinels</a:t>
                </a:r>
                <a:r>
                  <a:rPr lang="en-US" dirty="0"/>
                  <a:t> are runtime accessible programs that can monitor the progress envelope parameters</a:t>
                </a:r>
                <a:r>
                  <a:rPr kumimoji="0" lang="en-US" sz="9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[Breese et al. ‘19]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DD6D0C-EA75-4EF6-9B05-47DFB1F9D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7" y="712788"/>
                <a:ext cx="8563323" cy="3867150"/>
              </a:xfrm>
              <a:blipFill>
                <a:blip r:embed="rId3"/>
                <a:stretch>
                  <a:fillRect l="-641" t="-946" r="-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739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uter">
            <a:hlinkClick r:id="" action="ppaction://media"/>
            <a:extLst>
              <a:ext uri="{FF2B5EF4-FFF2-40B4-BE49-F238E27FC236}">
                <a16:creationId xmlns:a16="http://schemas.microsoft.com/office/drawing/2014/main" id="{6AF56E67-2E2A-4A6F-8E6D-5B29698DA0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7467" t="13474" r="10892" b="12474"/>
          <a:stretch/>
        </p:blipFill>
        <p:spPr>
          <a:xfrm>
            <a:off x="4113398" y="1448473"/>
            <a:ext cx="5023168" cy="256284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9A70F-DDE0-4ECE-9FDE-D859F3BB9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 Verification of Dynamic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4958A-EA8E-4E6A-9877-E1DAF8579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4162045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Formal DDDAS Feedback Loop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b="1" dirty="0"/>
              <a:t>Live system - </a:t>
            </a:r>
            <a:r>
              <a:rPr lang="en-US" dirty="0"/>
              <a:t>sends real-time operating conditions to the sentinels 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b="1" dirty="0"/>
              <a:t>Sentinels - </a:t>
            </a:r>
            <a:r>
              <a:rPr lang="en-US" dirty="0"/>
              <a:t>send real-time proof parameters to the proof refinement component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b="1" dirty="0"/>
              <a:t>Proof refinement - </a:t>
            </a:r>
            <a:r>
              <a:rPr lang="en-US" dirty="0"/>
              <a:t>refines parameterized proofs with new parameters and sends real-time envelopes to the model refinement component</a:t>
            </a:r>
            <a:r>
              <a:rPr lang="en-US" b="1" dirty="0"/>
              <a:t> 	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b="1" dirty="0"/>
              <a:t>Model refinement - </a:t>
            </a:r>
            <a:r>
              <a:rPr lang="en-US" dirty="0"/>
              <a:t>refines the system model and sends it to the live system</a:t>
            </a:r>
          </a:p>
          <a:p>
            <a:pPr marL="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21555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B565D8-D713-43DE-91D2-B2778029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 Verification of Dynamic Distributed Algorithms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EA25768-DD5E-482A-AF29-1A0935FDF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73" y="627229"/>
            <a:ext cx="6913853" cy="3889042"/>
          </a:xfrm>
          <a:prstGeom prst="rect">
            <a:avLst/>
          </a:prstGeom>
        </p:spPr>
      </p:pic>
      <p:pic>
        <p:nvPicPr>
          <p:cNvPr id="5" name="Picture 4" descr="Text, treemap chart&#10;&#10;Description automatically generated">
            <a:extLst>
              <a:ext uri="{FF2B5EF4-FFF2-40B4-BE49-F238E27FC236}">
                <a16:creationId xmlns:a16="http://schemas.microsoft.com/office/drawing/2014/main" id="{04AA239F-0F40-44BF-A3EA-95C7D13EA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73" y="627229"/>
            <a:ext cx="6913853" cy="3889042"/>
          </a:xfrm>
          <a:prstGeom prst="rect">
            <a:avLst/>
          </a:prstGeom>
        </p:spPr>
      </p:pic>
      <p:pic>
        <p:nvPicPr>
          <p:cNvPr id="6" name="Picture 5" descr="Chart, text, treemap chart&#10;&#10;Description automatically generated">
            <a:extLst>
              <a:ext uri="{FF2B5EF4-FFF2-40B4-BE49-F238E27FC236}">
                <a16:creationId xmlns:a16="http://schemas.microsoft.com/office/drawing/2014/main" id="{09249D2C-DFBF-407A-A20A-74F09C7C3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073" y="659063"/>
            <a:ext cx="6913853" cy="3889042"/>
          </a:xfrm>
          <a:prstGeom prst="rect">
            <a:avLst/>
          </a:prstGeom>
        </p:spPr>
      </p:pic>
      <p:pic>
        <p:nvPicPr>
          <p:cNvPr id="7" name="Picture 6" descr="Chart, text, treemap chart&#10;&#10;Description automatically generated">
            <a:extLst>
              <a:ext uri="{FF2B5EF4-FFF2-40B4-BE49-F238E27FC236}">
                <a16:creationId xmlns:a16="http://schemas.microsoft.com/office/drawing/2014/main" id="{ECCDF1BA-9ACA-4A3E-A3FF-645BFA66A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072" y="627229"/>
            <a:ext cx="6913853" cy="3889042"/>
          </a:xfrm>
          <a:prstGeom prst="rect">
            <a:avLst/>
          </a:prstGeom>
        </p:spPr>
      </p:pic>
      <p:pic>
        <p:nvPicPr>
          <p:cNvPr id="8" name="Picture 7" descr="Chart, text, treemap chart&#10;&#10;Description automatically generated">
            <a:extLst>
              <a:ext uri="{FF2B5EF4-FFF2-40B4-BE49-F238E27FC236}">
                <a16:creationId xmlns:a16="http://schemas.microsoft.com/office/drawing/2014/main" id="{D0B99604-95C8-4E1C-B5C6-3A5C21468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073" y="650621"/>
            <a:ext cx="6913853" cy="388904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BAEDF2B-05A1-4EB2-A17E-2D738A8318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073" y="650621"/>
            <a:ext cx="6913853" cy="388904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478A40C-BEB6-48D7-A918-AFAB9717F4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5071" y="627229"/>
            <a:ext cx="6913853" cy="3889042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8798383-3FC9-45F5-9D83-8DCF737F8F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073" y="642179"/>
            <a:ext cx="6913853" cy="3889042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50920C71-80B6-4F35-806A-69118106CC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073" y="633737"/>
            <a:ext cx="6913853" cy="3889042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19C6DB3D-89AA-4300-AC95-1EAF7EF288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070" y="642179"/>
            <a:ext cx="6913853" cy="3889042"/>
          </a:xfrm>
          <a:prstGeom prst="rect">
            <a:avLst/>
          </a:prstGeom>
        </p:spPr>
      </p:pic>
      <p:pic>
        <p:nvPicPr>
          <p:cNvPr id="14" name="Picture 13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0EF21370-9AB2-46C5-B56C-F0BB6C6B8C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5073" y="633737"/>
            <a:ext cx="6913853" cy="3889042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8B8BE64E-B135-4B63-94CC-B0BD24D94AB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067" y="642179"/>
            <a:ext cx="6913853" cy="38890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5F3AC1-9BA9-461A-9DB8-D928CB283C2E}"/>
              </a:ext>
            </a:extLst>
          </p:cNvPr>
          <p:cNvSpPr/>
          <p:nvPr/>
        </p:nvSpPr>
        <p:spPr>
          <a:xfrm>
            <a:off x="1097284" y="659063"/>
            <a:ext cx="3401068" cy="1819977"/>
          </a:xfrm>
          <a:prstGeom prst="rect">
            <a:avLst/>
          </a:prstGeom>
          <a:noFill/>
          <a:ln w="41275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12673E-F482-4879-9B8C-D1C1EF5DD840}"/>
              </a:ext>
            </a:extLst>
          </p:cNvPr>
          <p:cNvSpPr/>
          <p:nvPr/>
        </p:nvSpPr>
        <p:spPr>
          <a:xfrm>
            <a:off x="4564372" y="659063"/>
            <a:ext cx="3401068" cy="1819977"/>
          </a:xfrm>
          <a:prstGeom prst="rect">
            <a:avLst/>
          </a:prstGeom>
          <a:noFill/>
          <a:ln w="41275">
            <a:solidFill>
              <a:srgbClr val="DB091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3A12BF-E98B-4199-8996-6C46E83D268B}"/>
              </a:ext>
            </a:extLst>
          </p:cNvPr>
          <p:cNvSpPr/>
          <p:nvPr/>
        </p:nvSpPr>
        <p:spPr>
          <a:xfrm>
            <a:off x="4564372" y="2610263"/>
            <a:ext cx="3401068" cy="1819977"/>
          </a:xfrm>
          <a:prstGeom prst="rect">
            <a:avLst/>
          </a:prstGeom>
          <a:noFill/>
          <a:ln w="41275"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CBB665-ECEC-430C-9750-4DEB2302585C}"/>
              </a:ext>
            </a:extLst>
          </p:cNvPr>
          <p:cNvSpPr/>
          <p:nvPr/>
        </p:nvSpPr>
        <p:spPr>
          <a:xfrm>
            <a:off x="1097284" y="2603584"/>
            <a:ext cx="3401068" cy="1819977"/>
          </a:xfrm>
          <a:prstGeom prst="rect">
            <a:avLst/>
          </a:prstGeom>
          <a:noFill/>
          <a:ln w="41275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698B3-F280-494B-A821-24E7A74153C5}"/>
              </a:ext>
            </a:extLst>
          </p:cNvPr>
          <p:cNvSpPr txBox="1"/>
          <p:nvPr/>
        </p:nvSpPr>
        <p:spPr>
          <a:xfrm>
            <a:off x="205726" y="1274167"/>
            <a:ext cx="909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Proof</a:t>
            </a:r>
          </a:p>
          <a:p>
            <a:pPr algn="ctr"/>
            <a:r>
              <a:rPr lang="en-US" sz="1100" dirty="0">
                <a:solidFill>
                  <a:srgbClr val="00B0F0"/>
                </a:solidFill>
              </a:rPr>
              <a:t>Refinement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28B7C2-BE20-4ECC-99D4-58261111BC6E}"/>
              </a:ext>
            </a:extLst>
          </p:cNvPr>
          <p:cNvSpPr txBox="1"/>
          <p:nvPr/>
        </p:nvSpPr>
        <p:spPr>
          <a:xfrm>
            <a:off x="224416" y="3298128"/>
            <a:ext cx="909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00B050"/>
                </a:solidFill>
              </a:rPr>
              <a:t>Sentinel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4D96FD-C0B5-4D53-A2D4-9E5E686E1F80}"/>
              </a:ext>
            </a:extLst>
          </p:cNvPr>
          <p:cNvSpPr txBox="1"/>
          <p:nvPr/>
        </p:nvSpPr>
        <p:spPr>
          <a:xfrm>
            <a:off x="7965440" y="1141083"/>
            <a:ext cx="909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Model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Refinement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77FFD-2D1E-4F6A-BAEF-FF49C5B04FF4}"/>
              </a:ext>
            </a:extLst>
          </p:cNvPr>
          <p:cNvSpPr txBox="1"/>
          <p:nvPr/>
        </p:nvSpPr>
        <p:spPr>
          <a:xfrm>
            <a:off x="7965440" y="3298127"/>
            <a:ext cx="909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Live </a:t>
            </a:r>
          </a:p>
          <a:p>
            <a:pPr algn="ctr"/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System</a:t>
            </a:r>
          </a:p>
        </p:txBody>
      </p:sp>
    </p:spTree>
    <p:extLst>
      <p:ext uri="{BB962C8B-B14F-4D97-AF65-F5344CB8AC3E}">
        <p14:creationId xmlns:p14="http://schemas.microsoft.com/office/powerpoint/2010/main" val="335547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54CD5-ABCB-4B3F-80A9-9E362A6FA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 Verification of Dynamic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D0CF7-D9AB-4E0E-BA6C-C0DB75FA43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Advantages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Can generate formal properties that are relevant at runtime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Extend the usefulness of mathematically rigorous theorem proving techniques beyond the pre-deployment stages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Limitations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Only a limited number of parameterized proofs can be developed and machine-checked before deployment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993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6221D4-CF57-49E2-89E1-93E4485E53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7104C-6EB7-43EA-BFF4-A9961932FB57}"/>
              </a:ext>
            </a:extLst>
          </p:cNvPr>
          <p:cNvSpPr txBox="1"/>
          <p:nvPr/>
        </p:nvSpPr>
        <p:spPr>
          <a:xfrm>
            <a:off x="80682" y="607498"/>
            <a:ext cx="8975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Verification of Decentralized Coordination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Eventual Progress in the Synod Consensus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 Formally-Verified Knowledge Propagation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Verification of Stochastic and Dynamic Distributed Systems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Reasoning about Probabilistic Properties of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Runtime Verification of Dynamic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50"/>
                </a:solidFill>
              </a:rPr>
              <a:t>Conflict-Aware Flight Planning for Multi-Aircraft Coordination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563933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Conflict-Aware Flight Planning for DAC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5284864" cy="386715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Candidates must be able to compute conflict-free flight plans with respect to the set of authorized plans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Detect conflicts with multiple multi-segment flight plans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Resolve those conflicts without creating new ones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Flight plan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 series of </a:t>
                </a:r>
                <a:r>
                  <a:rPr lang="en-US" b="1" i="1" dirty="0"/>
                  <a:t>waypoints</a:t>
                </a:r>
                <a:r>
                  <a:rPr lang="en-US" dirty="0"/>
                  <a:t> in 4D space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i="1" dirty="0"/>
                  <a:t>Constant velocity </a:t>
                </a:r>
                <a:r>
                  <a:rPr lang="en-US" dirty="0"/>
                  <a:t>between consecutive waypoints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5284864" cy="3867150"/>
              </a:xfrm>
              <a:blipFill>
                <a:blip r:embed="rId5"/>
                <a:stretch>
                  <a:fillRect l="-807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73406AB-E2D5-422F-B30E-6EEEAF0FA08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8" end="2492.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88779" y="1349452"/>
            <a:ext cx="3939037" cy="25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Conflict-Aware Flight Planning for DAC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1DC50BD-FF50-4740-B460-F8FCADC09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5" t="10586" r="3373" b="13194"/>
          <a:stretch/>
        </p:blipFill>
        <p:spPr>
          <a:xfrm>
            <a:off x="4732993" y="2071033"/>
            <a:ext cx="4410159" cy="2039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8430E4-61B4-40E8-AB2F-25818C243923}"/>
              </a:ext>
            </a:extLst>
          </p:cNvPr>
          <p:cNvSpPr txBox="1"/>
          <p:nvPr/>
        </p:nvSpPr>
        <p:spPr>
          <a:xfrm>
            <a:off x="4902926" y="1971325"/>
            <a:ext cx="1820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Well-clear Volumes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BADB19-BD2E-41A6-AE96-3003691E3412}"/>
              </a:ext>
            </a:extLst>
          </p:cNvPr>
          <p:cNvCxnSpPr/>
          <p:nvPr/>
        </p:nvCxnSpPr>
        <p:spPr>
          <a:xfrm>
            <a:off x="5813280" y="2279102"/>
            <a:ext cx="0" cy="66435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C91971-08FF-498A-80CB-77D59256C138}"/>
              </a:ext>
            </a:extLst>
          </p:cNvPr>
          <p:cNvCxnSpPr>
            <a:cxnSpLocks/>
          </p:cNvCxnSpPr>
          <p:nvPr/>
        </p:nvCxnSpPr>
        <p:spPr>
          <a:xfrm>
            <a:off x="5813280" y="2279101"/>
            <a:ext cx="796397" cy="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18A060-DE00-43E7-BA75-0D3FF1C03833}"/>
              </a:ext>
            </a:extLst>
          </p:cNvPr>
          <p:cNvCxnSpPr>
            <a:cxnSpLocks/>
          </p:cNvCxnSpPr>
          <p:nvPr/>
        </p:nvCxnSpPr>
        <p:spPr>
          <a:xfrm flipH="1" flipV="1">
            <a:off x="7154961" y="3232353"/>
            <a:ext cx="717741" cy="7001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2549D9-251A-489E-BF9C-3C74A2E221D8}"/>
              </a:ext>
            </a:extLst>
          </p:cNvPr>
          <p:cNvCxnSpPr/>
          <p:nvPr/>
        </p:nvCxnSpPr>
        <p:spPr>
          <a:xfrm>
            <a:off x="4732993" y="3090629"/>
            <a:ext cx="0" cy="841895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8554BE-F075-43D8-B2B1-54B640F76E7E}"/>
              </a:ext>
            </a:extLst>
          </p:cNvPr>
          <p:cNvCxnSpPr>
            <a:cxnSpLocks/>
          </p:cNvCxnSpPr>
          <p:nvPr/>
        </p:nvCxnSpPr>
        <p:spPr>
          <a:xfrm>
            <a:off x="4800105" y="4110226"/>
            <a:ext cx="2421968" cy="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lg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FB1F6B-1563-4F69-896F-4C0645F29E63}"/>
                  </a:ext>
                </a:extLst>
              </p:cNvPr>
              <p:cNvSpPr txBox="1"/>
              <p:nvPr/>
            </p:nvSpPr>
            <p:spPr>
              <a:xfrm>
                <a:off x="5466254" y="4086413"/>
                <a:ext cx="967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FB1F6B-1563-4F69-896F-4C0645F29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54" y="4086413"/>
                <a:ext cx="9672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4981125" cy="3867150"/>
              </a:xfrm>
            </p:spPr>
            <p:txBody>
              <a:bodyPr/>
              <a:lstStyle/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en-US" b="1" dirty="0"/>
                  <a:t>Conflict/Near Mid-Air Collision (NMAC)</a:t>
                </a:r>
                <a:r>
                  <a:rPr kumimoji="0" lang="en-US" sz="9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[Gifford &amp; Sinha ‘91]</a:t>
                </a: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b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There is a loss of horizontal and vertical separation between two aircraft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dirty="0"/>
              </a:p>
              <a:p>
                <a:pPr marL="342900" marR="0" lvl="0" indent="-342900" algn="l" defTabSz="4572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en-US" dirty="0"/>
                  <a:t>Defined as a </a:t>
                </a:r>
                <a:r>
                  <a:rPr lang="en-US" b="1" i="1" dirty="0"/>
                  <a:t>well-clear volume</a:t>
                </a:r>
                <a:r>
                  <a:rPr kumimoji="0" lang="en-US" sz="9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[Lee et al. ‘13]</a:t>
                </a:r>
                <a:endParaRPr kumimoji="0" lang="en-US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Diameter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Height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CC05F6-3945-4442-B215-DDBD8FD20E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4981125" cy="3867150"/>
              </a:xfrm>
              <a:blipFill>
                <a:blip r:embed="rId5"/>
                <a:stretch>
                  <a:fillRect l="-857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C963ABA-5FCE-45CF-B032-EA98666600F1}"/>
              </a:ext>
            </a:extLst>
          </p:cNvPr>
          <p:cNvSpPr txBox="1"/>
          <p:nvPr/>
        </p:nvSpPr>
        <p:spPr>
          <a:xfrm>
            <a:off x="7597573" y="3932524"/>
            <a:ext cx="1820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NMAC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7566AF-2F2B-48F9-A520-FC609131F9EE}"/>
                  </a:ext>
                </a:extLst>
              </p:cNvPr>
              <p:cNvSpPr txBox="1"/>
              <p:nvPr/>
            </p:nvSpPr>
            <p:spPr>
              <a:xfrm>
                <a:off x="4058241" y="3352973"/>
                <a:ext cx="9672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7566AF-2F2B-48F9-A520-FC609131F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241" y="3352973"/>
                <a:ext cx="9672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112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E219E-45E2-4ADE-BD93-1BDD54F201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741742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Motivation: Autonomous Air Traffic Management (ATM)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Urban Air Mobility (UAM)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Integration of crewed and uncrewed aircraft operations in urban and semi-urban areas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Will result in high-density air traffic in the </a:t>
            </a:r>
            <a:r>
              <a:rPr lang="en-US" i="1" dirty="0"/>
              <a:t>National Airspace System </a:t>
            </a:r>
            <a:r>
              <a:rPr lang="en-US" dirty="0"/>
              <a:t>(NAS)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Why Autonomous ATM?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Current ATM system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Is human-controlled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Is prone to human errors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Is not scalable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Cannot be verified for correctness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i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3D3F456-0C12-4C45-81D3-C41B2E24F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870"/>
                    </a14:imgEffect>
                    <a14:imgEffect>
                      <a14:saturation sa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461" y="2336745"/>
            <a:ext cx="2216629" cy="2205518"/>
          </a:xfrm>
          <a:prstGeom prst="rect">
            <a:avLst/>
          </a:prstGeom>
        </p:spPr>
      </p:pic>
      <p:pic>
        <p:nvPicPr>
          <p:cNvPr id="5" name="Picture 4" descr="A picture containing graffiti&#10;&#10;Description automatically generated">
            <a:extLst>
              <a:ext uri="{FF2B5EF4-FFF2-40B4-BE49-F238E27FC236}">
                <a16:creationId xmlns:a16="http://schemas.microsoft.com/office/drawing/2014/main" id="{1CA74450-25A9-4899-93CA-26857757EC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41" y="2891883"/>
            <a:ext cx="1404659" cy="115591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D5583CB-C7AB-4F01-98AE-DE15092FBAD2}"/>
              </a:ext>
            </a:extLst>
          </p:cNvPr>
          <p:cNvSpPr/>
          <p:nvPr/>
        </p:nvSpPr>
        <p:spPr>
          <a:xfrm>
            <a:off x="4572000" y="2652086"/>
            <a:ext cx="1592908" cy="1465712"/>
          </a:xfrm>
          <a:prstGeom prst="ellipse">
            <a:avLst/>
          </a:prstGeom>
          <a:noFill/>
          <a:ln w="2222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BD66DD8D-D722-4A32-AC14-0C1966728B20}"/>
              </a:ext>
            </a:extLst>
          </p:cNvPr>
          <p:cNvSpPr/>
          <p:nvPr/>
        </p:nvSpPr>
        <p:spPr>
          <a:xfrm rot="744090">
            <a:off x="6199913" y="3515984"/>
            <a:ext cx="735708" cy="216046"/>
          </a:xfrm>
          <a:prstGeom prst="leftArrow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3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794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0A1ECA-B70F-4E84-84A7-65B986745B9F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Problem Statement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- a set of traffic flight plans not including an Ownship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i="1" dirty="0"/>
                  <a:t> - </a:t>
                </a:r>
                <a:r>
                  <a:rPr lang="en-US" dirty="0"/>
                  <a:t>horizontal and vertical thresholds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b="1" i="1" dirty="0"/>
                  <a:t> - </a:t>
                </a:r>
                <a:r>
                  <a:rPr lang="en-US" dirty="0"/>
                  <a:t>original flight plan of the Ownship such that ~</a:t>
                </a:r>
                <a:r>
                  <a:rPr lang="en-US" b="1" dirty="0">
                    <a:latin typeface="Lucida Console" panose="020B0609040504020204" pitchFamily="49" charset="0"/>
                  </a:rPr>
                  <a:t>safe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∪{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</m:oMath>
                </a14:m>
                <a:r>
                  <a:rPr lang="en-US" dirty="0"/>
                  <a:t> - a set of allowed ground speeds for the Ownship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Goal: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:r>
                  <a:rPr lang="en-US" b="1" dirty="0">
                    <a:latin typeface="Lucida Console" panose="020B0609040504020204" pitchFamily="49" charset="0"/>
                  </a:rPr>
                  <a:t>safe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b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Strategy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Assign a suitable ground speed to each segment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to    </a:t>
                </a:r>
              </a:p>
              <a:p>
                <a:pPr lvl="2">
                  <a:buFont typeface="Wingdings" panose="05000000000000000000" pitchFamily="2" charset="2"/>
                  <a:buChar char="§"/>
                </a:pPr>
                <a:r>
                  <a:rPr lang="en-US" dirty="0"/>
                  <a:t>Avoid any NMAC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Adjust vertical speed to retain the 3D shape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0A1ECA-B70F-4E84-84A7-65B986745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3"/>
                <a:stretch>
                  <a:fillRect l="-513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939417F-EC9F-42DC-AC58-27AA83BEA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546" y="2741623"/>
            <a:ext cx="2931205" cy="172970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7DC18DE-CE42-44C2-9AC7-C76E335CF82E}"/>
              </a:ext>
            </a:extLst>
          </p:cNvPr>
          <p:cNvSpPr/>
          <p:nvPr/>
        </p:nvSpPr>
        <p:spPr>
          <a:xfrm>
            <a:off x="6422279" y="2835757"/>
            <a:ext cx="360040" cy="343114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63CC6B-B0F4-4B75-8453-1C5A2B7E4ECD}"/>
              </a:ext>
            </a:extLst>
          </p:cNvPr>
          <p:cNvSpPr/>
          <p:nvPr/>
        </p:nvSpPr>
        <p:spPr>
          <a:xfrm>
            <a:off x="7352770" y="3309857"/>
            <a:ext cx="360040" cy="343114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F70FDBA-979C-4562-AD85-8AB07AF057E0}"/>
              </a:ext>
            </a:extLst>
          </p:cNvPr>
          <p:cNvSpPr/>
          <p:nvPr/>
        </p:nvSpPr>
        <p:spPr>
          <a:xfrm>
            <a:off x="8736100" y="3794312"/>
            <a:ext cx="360040" cy="343114"/>
          </a:xfrm>
          <a:prstGeom prst="ellipse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19CA9B-7CD0-4026-AE43-B62969967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Conflict-Aware Flight Planning for DAC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780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10">
            <a:hlinkClick r:id="" action="ppaction://media"/>
            <a:extLst>
              <a:ext uri="{FF2B5EF4-FFF2-40B4-BE49-F238E27FC236}">
                <a16:creationId xmlns:a16="http://schemas.microsoft.com/office/drawing/2014/main" id="{0620DC7E-7C86-41DF-9477-23C5CD6C4AC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08" end="1904.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1275" y="1442907"/>
            <a:ext cx="4361780" cy="19750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423D12-E496-4C7C-94C0-1D5A50E4D9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Conflict-Aware Flight Planning for DAC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75E4DD-BEEE-4A38-811B-63A8593A6A59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The assignment of ground speed to the flight segments between waypoints of the Ownship can be arranged as an </a:t>
                </a:r>
                <a:r>
                  <a:rPr lang="en-US" b="1" i="1" dirty="0"/>
                  <a:t>m x n</a:t>
                </a:r>
                <a:r>
                  <a:rPr lang="en-US" b="1" dirty="0"/>
                  <a:t> matrix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i="1" dirty="0"/>
                  <a:t>m</a:t>
                </a:r>
                <a:r>
                  <a:rPr lang="en-US" dirty="0"/>
                  <a:t> = number of segments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i="1" dirty="0"/>
                  <a:t>n</a:t>
                </a:r>
                <a:r>
                  <a:rPr lang="en-US" dirty="0"/>
                  <a:t> = number of allowed ground speeds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Initially, all cells are 0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>
                    <a:latin typeface="Lucida Console" panose="020B0609040504020204" pitchFamily="49" charset="0"/>
                  </a:rPr>
                  <a:t>solve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) searches for solutions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Simple recursion-based backtracking algorithm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Returns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if a suitable assignment matrix cannot be found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75E4DD-BEEE-4A38-811B-63A8593A6A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6"/>
                <a:stretch>
                  <a:fillRect l="-513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818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D5AC1-7A06-4F08-8528-6183217538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Conflict-Aware Flight Planning for DAC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CB8F46-7752-4447-B1B5-1B678B583F68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Correctness properties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Safety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If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solve</a:t>
                </a:r>
                <a:r>
                  <a:rPr lang="en-US" dirty="0"/>
                  <a:t> returns a complete assignment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then adding the flight plan corresponding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to the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produces a safe set of flight plans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Completeness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If </a:t>
                </a:r>
                <a:r>
                  <a:rPr 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solve</a:t>
                </a:r>
                <a:r>
                  <a:rPr lang="en-US" dirty="0"/>
                  <a:t> returns the empty assignment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then there is no possible assignment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such that adding the flight plan corresponding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to the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would produce a safe set of flight plans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i="1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Verified using Athena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b="1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ECB8F46-7752-4447-B1B5-1B678B583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3"/>
                <a:stretch>
                  <a:fillRect l="-659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28C831B-0AFA-4947-BDBD-AA7B95BC1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127" y="1902570"/>
            <a:ext cx="4242826" cy="837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2D57BE-2BBE-47B4-B6A3-C0F7C1B73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8287" y="3662884"/>
            <a:ext cx="4135666" cy="9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54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D5AC1-7A06-4F08-8528-6183217538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Conflict-Aware Flight Planning for DAC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B8F46-7752-4447-B1B5-1B678B583F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Advantages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Formally verified strategic approach for conflict detection and resolution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No spatial deviation from the proposed flight plan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Useful in low altitude </a:t>
            </a:r>
            <a:r>
              <a:rPr lang="en-US" i="1" dirty="0"/>
              <a:t>Standard Terminal Arrival Routes </a:t>
            </a:r>
            <a:r>
              <a:rPr lang="en-US" dirty="0"/>
              <a:t>(STAR) and urban environments where there may be no scope for spatial deviation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Limitations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Limited solution space may not always lead to a solution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Only supports a specific type of flight paths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54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6221D4-CF57-49E2-89E1-93E4485E53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7104C-6EB7-43EA-BFF4-A9961932FB57}"/>
              </a:ext>
            </a:extLst>
          </p:cNvPr>
          <p:cNvSpPr txBox="1"/>
          <p:nvPr/>
        </p:nvSpPr>
        <p:spPr>
          <a:xfrm>
            <a:off x="80682" y="607498"/>
            <a:ext cx="897591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Verification of Decentralized Coordination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Eventual Progress in the Synod Consensus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A Formally-Verified Knowledge Propagation Algorithm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Verification of Stochastic and Dynamic Distributed Systems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Reasoning about Probabilistic Properties of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Runtime Verification of Dynamic Distributed Algorithms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Conflict-Aware Flight Planning for Multi-Aircraft Coordination</a:t>
            </a:r>
          </a:p>
          <a:p>
            <a:pPr marL="742950" lvl="1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B050"/>
                </a:solidFill>
              </a:rPr>
              <a:t>Discussion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357402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D5AC1-7A06-4F08-8528-6183217538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B8F46-7752-4447-B1B5-1B678B583F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615362" cy="3867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Reasoning about asynchronous communication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Our Failure-Aware Actor Model allows mechanically verifiable reasoning about agent failures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Does not consider Byzantine or adversarial agents, message loss, or arbitrary network partitioning where agents lose communication only with a subset of agents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Reasoning about stochastic distributed algorithms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Probabilistic properties can be useful in the absence of deterministic properties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 have only considered a small subset of possible system conditions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Need to develop theoretical properties under more combinations of conditions</a:t>
            </a: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441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D5AC1-7A06-4F08-8528-6183217538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B8F46-7752-4447-B1B5-1B678B583F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Runtime verification using theorem proving techniques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Provides valuable properties when the operating conditions violate theoretical assumptions at runtime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Limited by the number of parameterized proofs that can be pre-developed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Lacks experimental support regarding feasibility in real-world applications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Applications beyond aerospace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Autonomous vehicles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Smart power grids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Industrial robots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</p:txBody>
      </p:sp>
      <p:pic>
        <p:nvPicPr>
          <p:cNvPr id="2052" name="Picture 4" descr="Vehicular Ad Hoc Network - an overview | ScienceDirect Topics">
            <a:extLst>
              <a:ext uri="{FF2B5EF4-FFF2-40B4-BE49-F238E27FC236}">
                <a16:creationId xmlns:a16="http://schemas.microsoft.com/office/drawing/2014/main" id="{BB2BDF01-DDD4-4F82-9799-998D63B1F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63" y="2751430"/>
            <a:ext cx="2213379" cy="1506598"/>
          </a:xfrm>
          <a:prstGeom prst="rect">
            <a:avLst/>
          </a:prstGeom>
          <a:noFill/>
          <a:ln w="1143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70D1D2-295A-4399-ACA3-B09A2F343C72}"/>
              </a:ext>
            </a:extLst>
          </p:cNvPr>
          <p:cNvSpPr txBox="1"/>
          <p:nvPr/>
        </p:nvSpPr>
        <p:spPr>
          <a:xfrm>
            <a:off x="4869047" y="4213585"/>
            <a:ext cx="121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Autonomous Cars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C20C9F-57DA-4387-AC90-D2E2699C454A}"/>
              </a:ext>
            </a:extLst>
          </p:cNvPr>
          <p:cNvSpPr txBox="1"/>
          <p:nvPr/>
        </p:nvSpPr>
        <p:spPr>
          <a:xfrm>
            <a:off x="7290877" y="4213585"/>
            <a:ext cx="121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Smart Power Grid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7A8F1A-B071-48A6-9BE3-3648CAFE7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17" y="2742286"/>
            <a:ext cx="2213379" cy="152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869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D5AC1-7A06-4F08-8528-6183217538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B8F46-7752-4447-B1B5-1B678B583F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Reasoning about stochastic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Proof assistant with first-class support for expressing probabilistic statements and mechanically reasoning about probabilistic properties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Runtime generation and verification of arbitrary properties using </a:t>
            </a:r>
            <a:r>
              <a:rPr lang="en-US" i="1" dirty="0"/>
              <a:t>Automated Theorem Provers </a:t>
            </a:r>
            <a:r>
              <a:rPr lang="en-US" dirty="0"/>
              <a:t>to make the formal DDDAS feedback loop approach more scalable</a:t>
            </a:r>
            <a:endParaRPr lang="en-US" i="1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Verification of distributed algorithms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Formal models to reason about properties in the presence of Byzantine agents, message loss, and arbitrary network partitioning scenarios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Theories to support timely progress for algorithms involving a non-deterministic number of messages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15671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D5AC1-7A06-4F08-8528-6183217538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CB8F46-7752-4447-B1B5-1B678B583F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From theory to practice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Generation of verifiable sentinels from the specifications of properties in our Athena library that can accurately and efficiently measure runtime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Generation of high-level artifacts for system certification, such as </a:t>
            </a:r>
            <a:r>
              <a:rPr lang="en-US" i="1" dirty="0"/>
              <a:t>assurance cases</a:t>
            </a:r>
            <a:r>
              <a:rPr lang="en-US" dirty="0"/>
              <a:t>, automatically from Athena’s proof environment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Automatically infer compliance to requirements in certification documents like DO-178C (“</a:t>
            </a:r>
            <a:r>
              <a:rPr lang="en-US" i="1" dirty="0"/>
              <a:t>Software Considerations in Airborne Systems and Equipment Certification”)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9820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Rensselaer Polytechnic Institute - FIRE">
            <a:extLst>
              <a:ext uri="{FF2B5EF4-FFF2-40B4-BE49-F238E27FC236}">
                <a16:creationId xmlns:a16="http://schemas.microsoft.com/office/drawing/2014/main" id="{DD046CC5-A17D-4858-9B0A-89354F8C6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8" b="6771"/>
          <a:stretch/>
        </p:blipFill>
        <p:spPr bwMode="auto">
          <a:xfrm>
            <a:off x="3969758" y="626724"/>
            <a:ext cx="2086181" cy="184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A58C65-02D9-480C-93E2-5282006095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2324D-4C7D-4D34-A8FB-360287B59B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Committee members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Dr. Carlos Varela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Dr. Stacy Patterson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Dr. Selmer Bringsjord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Dr. César Muñoz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All my collaborators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Family and friends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1026" name="Picture 2" descr="Computer Science at RPI - Home | Facebook">
            <a:extLst>
              <a:ext uri="{FF2B5EF4-FFF2-40B4-BE49-F238E27FC236}">
                <a16:creationId xmlns:a16="http://schemas.microsoft.com/office/drawing/2014/main" id="{D2B0C55C-BA5C-4687-8AC3-4D5EE4813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75" y="646404"/>
            <a:ext cx="1831340" cy="183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ir Force Office of Scientific Research | Interdisciplinary Microsystems  Group - University of Florida">
            <a:extLst>
              <a:ext uri="{FF2B5EF4-FFF2-40B4-BE49-F238E27FC236}">
                <a16:creationId xmlns:a16="http://schemas.microsoft.com/office/drawing/2014/main" id="{56D127B0-0194-422B-87A7-EA265025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39" y="2665756"/>
            <a:ext cx="1886810" cy="19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SF logo">
            <a:extLst>
              <a:ext uri="{FF2B5EF4-FFF2-40B4-BE49-F238E27FC236}">
                <a16:creationId xmlns:a16="http://schemas.microsoft.com/office/drawing/2014/main" id="{EBA88DDD-B4C3-4AB4-B514-EDDE9CB4A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476" y="2628436"/>
            <a:ext cx="1953753" cy="196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37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F27001-2FA9-4F0A-BF97-C21F26C20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346" y="1975237"/>
            <a:ext cx="5166695" cy="2641982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AE219E-45E2-4ADE-BD93-1BDD54F20199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Motivation: Autonomous Air Traffic Management (ATM)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Decentralized Admission Control (DAC)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</a:t>
                </a:r>
                <a:r>
                  <a:rPr lang="en-US" b="1" dirty="0"/>
                  <a:t> Owners:</a:t>
                </a:r>
                <a:r>
                  <a:rPr lang="en-US" dirty="0"/>
                  <a:t> Authorized to use an airspace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Set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dirty="0"/>
                  <a:t> of</a:t>
                </a:r>
                <a:r>
                  <a:rPr lang="en-US" b="1" dirty="0"/>
                  <a:t> Candidates</a:t>
                </a:r>
                <a:r>
                  <a:rPr lang="en-US" dirty="0"/>
                  <a:t>: Need authorization to use the airspace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AE219E-45E2-4ADE-BD93-1BDD54F20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4"/>
                <a:stretch>
                  <a:fillRect l="-659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201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7E69E-4583-4EE0-B964-7F6183F502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2DF5D-F180-4166-B8FD-6A826844D1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050" dirty="0"/>
              <a:t>Agha, G.: Actors: A Model of Concurrent Computation in Distributed Systems. The MIT Press, Cambridge, MA (1986). https://doi.org/10.7551/mitpress/1086.001.0001</a:t>
            </a:r>
          </a:p>
          <a:p>
            <a:r>
              <a:rPr lang="en-US" sz="1050" dirty="0"/>
              <a:t>Agha, G.A., Mason, I.A., Smith, S.F., Talcott, C.L.: A Foundation for Actor Computation. Journal of Functional Programming 7(1), 1–72 (1997). https://doi.org/10.1017/s095679689700261x</a:t>
            </a:r>
          </a:p>
          <a:p>
            <a:r>
              <a:rPr lang="en-US" sz="1050" dirty="0"/>
              <a:t>Al Hanbali, A., </a:t>
            </a:r>
            <a:r>
              <a:rPr lang="en-US" sz="1050" dirty="0" err="1"/>
              <a:t>Kherani</a:t>
            </a:r>
            <a:r>
              <a:rPr lang="en-US" sz="1050" dirty="0"/>
              <a:t>, A.A., Nain, P.: Simple Models for the Performance Evaluation of a Class of Two-Hop Relay Protocols. In: International Conference on Research in Networking. pp. 191–202. Springer (2007). https://doi.org/10.1007/978-3-540-72606-7_17</a:t>
            </a:r>
          </a:p>
          <a:p>
            <a:r>
              <a:rPr lang="en-US" sz="1050" dirty="0" err="1"/>
              <a:t>Arkoudas</a:t>
            </a:r>
            <a:r>
              <a:rPr lang="en-US" sz="1050" dirty="0"/>
              <a:t>, K., Musser, D.: Fundamental Proof Methods in Computer Science: A Computer-Based Approach. MIT Press, Cambridge, MA (2017). https://doi.org/10.1017/s1471068420000071</a:t>
            </a:r>
          </a:p>
          <a:p>
            <a:r>
              <a:rPr lang="en-US" sz="1050" dirty="0"/>
              <a:t>Breese, S., Kopsaftopoulos, F., Varela, C.: Towards Proving Runtime Properties of Data-Driven Systems Using Safety Envelopes. In: The 12th International Workshop on Structural Health Monitoring. Stanford, CA (Sep 2019). https://doi.org/10.12783/shm2019/32302</a:t>
            </a:r>
          </a:p>
          <a:p>
            <a:r>
              <a:rPr lang="en-US" sz="1050" dirty="0"/>
              <a:t>Chaudhuri, K., </a:t>
            </a:r>
            <a:r>
              <a:rPr lang="en-US" sz="1050" dirty="0" err="1"/>
              <a:t>Doligez</a:t>
            </a:r>
            <a:r>
              <a:rPr lang="en-US" sz="1050" dirty="0"/>
              <a:t>, D., </a:t>
            </a:r>
            <a:r>
              <a:rPr lang="en-US" sz="1050" dirty="0" err="1"/>
              <a:t>Lamport</a:t>
            </a:r>
            <a:r>
              <a:rPr lang="en-US" sz="1050" dirty="0"/>
              <a:t>, L., Merz, S.: Verifying Safety Properties with the TLA+ Proof System. In: International Joint Conference on Automated Reasoning. pp. 142–148. Springer (2010). https://doi.org/10.1007/978-3-642-14203-1_12 </a:t>
            </a:r>
          </a:p>
          <a:p>
            <a:r>
              <a:rPr lang="en-US" sz="1050" dirty="0" err="1"/>
              <a:t>Darema</a:t>
            </a:r>
            <a:r>
              <a:rPr lang="en-US" sz="1050" dirty="0"/>
              <a:t>, F.: Dynamic Data-Driven Application Systems: A New Paradigm for Application Simulations and Measurements. In: Computational Science-ICCS 2004. pp. 662–669. Springer (2004). https://doi.org/0.1007/978-3-540-24688-6_86</a:t>
            </a:r>
          </a:p>
          <a:p>
            <a:r>
              <a:rPr lang="en-US" sz="1050" dirty="0"/>
              <a:t>Fagin, R., Halpern, J.Y., Moses, Y., </a:t>
            </a:r>
            <a:r>
              <a:rPr lang="en-US" sz="1050" dirty="0" err="1"/>
              <a:t>Vardi</a:t>
            </a:r>
            <a:r>
              <a:rPr lang="en-US" sz="1050" dirty="0"/>
              <a:t>, M.: Reasoning About Knowledge. MIT press (2004). https://doi.org/10.7551/mitpress/5803.001.0001 </a:t>
            </a:r>
          </a:p>
          <a:p>
            <a:r>
              <a:rPr lang="en-US" sz="1050" dirty="0"/>
              <a:t>Fischer, M.J., Lynch, N.A., Paterson, M.S.: Impossibility of Distributed Consensus With One Faulty Process. Journal of the ACM (JACM) 32(2), 374–382 (1985). https://doi.org/10.1145/588058.588060</a:t>
            </a:r>
          </a:p>
          <a:p>
            <a:r>
              <a:rPr lang="en-US" sz="1050" dirty="0"/>
              <a:t>Gifford, J.L., Sinha, P.: Airport Congestion and Near-Midair Collisions. Transportation Research Part A: General 25(2), 91–99 (1991). https://doi.org/10.1016/0191-2607(91)90128-D </a:t>
            </a:r>
          </a:p>
        </p:txBody>
      </p:sp>
    </p:spTree>
    <p:extLst>
      <p:ext uri="{BB962C8B-B14F-4D97-AF65-F5344CB8AC3E}">
        <p14:creationId xmlns:p14="http://schemas.microsoft.com/office/powerpoint/2010/main" val="42805807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7E69E-4583-4EE0-B964-7F6183F502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2DF5D-F180-4166-B8FD-6A826844D1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050" dirty="0"/>
              <a:t>Hewitt, C.: Viewing Control Structures as Patterns of Passing Messages. Artificial Intelligence 8(3), 323–364 (1977). https://doi.org/10.1016/0004-3702(77)90033-9</a:t>
            </a:r>
          </a:p>
          <a:p>
            <a:r>
              <a:rPr lang="en-US" sz="1050" dirty="0" err="1"/>
              <a:t>Lamport</a:t>
            </a:r>
            <a:r>
              <a:rPr lang="en-US" sz="1050" dirty="0"/>
              <a:t>, L.: </a:t>
            </a:r>
            <a:r>
              <a:rPr lang="en-US" sz="1050" dirty="0" err="1"/>
              <a:t>Paxos</a:t>
            </a:r>
            <a:r>
              <a:rPr lang="en-US" sz="1050" dirty="0"/>
              <a:t> Made Simple. ACM SIGACT News 32(4), 18–25 (2001)</a:t>
            </a:r>
          </a:p>
          <a:p>
            <a:r>
              <a:rPr lang="en-US" sz="1050" dirty="0" err="1"/>
              <a:t>Lamport</a:t>
            </a:r>
            <a:r>
              <a:rPr lang="en-US" sz="1050" dirty="0"/>
              <a:t>, L.: The Part-Time Parliament. ACM Transactions on Computer Systems (TOCS) 16(2), 133–169 (1998). https://doi.org/10.1145/279227.279229 </a:t>
            </a:r>
          </a:p>
          <a:p>
            <a:r>
              <a:rPr lang="en-US" sz="1050" dirty="0"/>
              <a:t>Lee, S.M., Park, C., Johnson, M.A., Mueller, E.R.: Investigating Effects of Well Clear Definitions on UAS Sense-And-Avoid Operations in Enroute and Transition Airspace. In: Aviation Technology, Integration, and Operations Conference. p. 4308 (2013). https://doi.org/10.2514/6.2013-4308 </a:t>
            </a:r>
          </a:p>
          <a:p>
            <a:r>
              <a:rPr lang="en-US" sz="1050" dirty="0"/>
              <a:t>Lipsky, L.: M/M/1 Queue. Queueing Theory: A Linear Algebraic Approach pp. 33–75 (2009). https://doi.org/10.1007/978-0-387-49706-8_2, https://doi.org/10.1007/978-0-387-49706-8_2</a:t>
            </a:r>
          </a:p>
          <a:p>
            <a:r>
              <a:rPr lang="en-US" sz="1050" dirty="0" err="1"/>
              <a:t>Queille</a:t>
            </a:r>
            <a:r>
              <a:rPr lang="en-US" sz="1050" dirty="0"/>
              <a:t>, J.P., Sifakis, J.: Fairness and Related Properties in Transition Systems — A Temporal Logic to Deal with Fairness. Acta Informatica 19(3), 195–220 (1983). https://doi.org/10.1007/bf00265555 </a:t>
            </a:r>
          </a:p>
          <a:p>
            <a:r>
              <a:rPr lang="en-US" sz="1050" dirty="0"/>
              <a:t>Varela, C.A.: Programming Distributed Computing Systems. The MIT Press, Cambridge, MA (2013)</a:t>
            </a:r>
          </a:p>
        </p:txBody>
      </p:sp>
    </p:spTree>
    <p:extLst>
      <p:ext uri="{BB962C8B-B14F-4D97-AF65-F5344CB8AC3E}">
        <p14:creationId xmlns:p14="http://schemas.microsoft.com/office/powerpoint/2010/main" val="32038000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7E69E-4583-4EE0-B964-7F6183F502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My Publications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2DF5D-F180-4166-B8FD-6A826844D1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050" b="1" u="sng" dirty="0"/>
              <a:t>S. Paul</a:t>
            </a:r>
            <a:r>
              <a:rPr lang="en-US" sz="1050" dirty="0"/>
              <a:t>, G. A. Agha, S. Patterson, and C. A. Varela. “Eventual Consensus in Synod: Verification Using a Failure Aware Actor Model",  Innovations in Systems and Software Engineering: A NASA Journal </a:t>
            </a:r>
            <a:r>
              <a:rPr lang="en-US" sz="1050" i="1" dirty="0"/>
              <a:t>(Invited paper, under review).</a:t>
            </a:r>
            <a:endParaRPr lang="en-US" sz="1050" b="1" u="sng" dirty="0"/>
          </a:p>
          <a:p>
            <a:r>
              <a:rPr lang="en-US" sz="1050" b="1" u="sng" dirty="0"/>
              <a:t>S. Paul</a:t>
            </a:r>
            <a:r>
              <a:rPr lang="en-US" sz="1050" dirty="0"/>
              <a:t>, E. Cruz-Camacho, A. </a:t>
            </a:r>
            <a:r>
              <a:rPr lang="en-US" sz="1050" dirty="0" err="1"/>
              <a:t>Bhaumik</a:t>
            </a:r>
            <a:r>
              <a:rPr lang="en-US" sz="1050" dirty="0"/>
              <a:t>, A. Dutta, E. Blasch, G. A. Agha, F. Kopsaftopoulos, S. Patterson, and C. A. Varela, “Formal Verification of Safety-Critical Aerospace Systems”, IEEE Aerospace &amp; Electronic Systems Magazine, </a:t>
            </a:r>
            <a:r>
              <a:rPr lang="en-US" sz="1050" i="1" dirty="0"/>
              <a:t>(Submitted, under review)</a:t>
            </a:r>
          </a:p>
          <a:p>
            <a:r>
              <a:rPr lang="en-US" sz="1050" b="1" u="sng" dirty="0"/>
              <a:t>S. Paul</a:t>
            </a:r>
            <a:r>
              <a:rPr lang="en-US" sz="1050" dirty="0"/>
              <a:t>, S. Patterson, and C. A. Varela. “Formal Guarantees of Timely Progress for Distributed Knowledge Propagation", 3rd Workshop on Formal Methods for Autonomous Systems, Oct. 2021.</a:t>
            </a:r>
          </a:p>
          <a:p>
            <a:r>
              <a:rPr lang="en-US" sz="1050" dirty="0"/>
              <a:t>V. T. </a:t>
            </a:r>
            <a:r>
              <a:rPr lang="en-US" sz="1050" dirty="0" err="1"/>
              <a:t>Valapil</a:t>
            </a:r>
            <a:r>
              <a:rPr lang="en-US" sz="1050" dirty="0"/>
              <a:t>, H. </a:t>
            </a:r>
            <a:r>
              <a:rPr lang="en-US" sz="1050" dirty="0" err="1"/>
              <a:t>Herenzia-Zapana</a:t>
            </a:r>
            <a:r>
              <a:rPr lang="en-US" sz="1050" dirty="0"/>
              <a:t>, </a:t>
            </a:r>
            <a:r>
              <a:rPr lang="en-US" sz="1050" dirty="0" err="1"/>
              <a:t>M.Durling</a:t>
            </a:r>
            <a:r>
              <a:rPr lang="en-US" sz="1050" dirty="0"/>
              <a:t>, K. Armstrong, </a:t>
            </a:r>
            <a:r>
              <a:rPr lang="en-US" sz="1050" b="1" u="sng" dirty="0"/>
              <a:t>S. Paul</a:t>
            </a:r>
            <a:r>
              <a:rPr lang="en-US" sz="1050" dirty="0"/>
              <a:t>, S. </a:t>
            </a:r>
            <a:r>
              <a:rPr lang="en-US" sz="1050" dirty="0" err="1"/>
              <a:t>Borgyos</a:t>
            </a:r>
            <a:r>
              <a:rPr lang="en-US" sz="1050" dirty="0"/>
              <a:t>, A. </a:t>
            </a:r>
            <a:r>
              <a:rPr lang="en-US" sz="1050" dirty="0" err="1"/>
              <a:t>Moitra</a:t>
            </a:r>
            <a:r>
              <a:rPr lang="en-US" sz="1050" dirty="0"/>
              <a:t>, and W. </a:t>
            </a:r>
            <a:r>
              <a:rPr lang="en-US" sz="1050" dirty="0" err="1"/>
              <a:t>Premerlani</a:t>
            </a:r>
            <a:r>
              <a:rPr lang="en-US" sz="1050" dirty="0"/>
              <a:t>. “Towards Formalization of a Data Model for Operational Risk Assessment", 40th AIAA/IEEE Digital Avionics Systems Conference, Oct. 2021.</a:t>
            </a:r>
          </a:p>
          <a:p>
            <a:r>
              <a:rPr lang="en-US" sz="1050" dirty="0"/>
              <a:t>B. Meng, </a:t>
            </a:r>
            <a:r>
              <a:rPr lang="en-US" sz="1050" b="1" u="sng" dirty="0"/>
              <a:t>S. Paul</a:t>
            </a:r>
            <a:r>
              <a:rPr lang="en-US" sz="1050" dirty="0"/>
              <a:t>, A. </a:t>
            </a:r>
            <a:r>
              <a:rPr lang="en-US" sz="1050" dirty="0" err="1"/>
              <a:t>Moitra</a:t>
            </a:r>
            <a:r>
              <a:rPr lang="en-US" sz="1050" dirty="0"/>
              <a:t>, K. Siu, and M. </a:t>
            </a:r>
            <a:r>
              <a:rPr lang="en-US" sz="1050" dirty="0" err="1"/>
              <a:t>Durling</a:t>
            </a:r>
            <a:r>
              <a:rPr lang="en-US" sz="1050" dirty="0"/>
              <a:t>. “Automating the Assembly of Security Assurance Case Fragments", 40th International Conference on Computer Safety, Reliability, and Security, Sep. 2021.</a:t>
            </a:r>
          </a:p>
          <a:p>
            <a:r>
              <a:rPr lang="en-US" sz="1050" b="1" u="sng" dirty="0"/>
              <a:t>S. Paul</a:t>
            </a:r>
            <a:r>
              <a:rPr lang="en-US" sz="1050" dirty="0"/>
              <a:t>, G. A. Agha, S. Patterson, and C. A. Varela. “Verification of Eventual Consensus in Synod Using a Failure Aware Actor Model", 13th NASA Formal Methods Symposium, May 2021.</a:t>
            </a:r>
          </a:p>
          <a:p>
            <a:r>
              <a:rPr lang="en-US" sz="1050" b="1" u="sng" dirty="0"/>
              <a:t>S. Paul</a:t>
            </a:r>
            <a:r>
              <a:rPr lang="en-US" sz="1050" dirty="0"/>
              <a:t> and C. A. Varela. “Data-Driven Wind-Aware Emergency Trajectory Generation", Journal of Aircraft, Accepted May 2021. </a:t>
            </a:r>
            <a:r>
              <a:rPr lang="en-US" sz="1050" i="1" dirty="0"/>
              <a:t>(To appear)</a:t>
            </a:r>
            <a:endParaRPr lang="en-US" sz="1050" dirty="0"/>
          </a:p>
          <a:p>
            <a:r>
              <a:rPr lang="en-US" sz="1050" dirty="0"/>
              <a:t>B. Meng, D. </a:t>
            </a:r>
            <a:r>
              <a:rPr lang="en-US" sz="1050" dirty="0" err="1"/>
              <a:t>Larraz</a:t>
            </a:r>
            <a:r>
              <a:rPr lang="en-US" sz="1050" dirty="0"/>
              <a:t>, K. Siu, A. </a:t>
            </a:r>
            <a:r>
              <a:rPr lang="en-US" sz="1050" dirty="0" err="1"/>
              <a:t>Moitra</a:t>
            </a:r>
            <a:r>
              <a:rPr lang="en-US" sz="1050" dirty="0"/>
              <a:t>, J. </a:t>
            </a:r>
            <a:r>
              <a:rPr lang="en-US" sz="1050" dirty="0" err="1"/>
              <a:t>Interrante</a:t>
            </a:r>
            <a:r>
              <a:rPr lang="en-US" sz="1050" dirty="0"/>
              <a:t>, W. Smith, </a:t>
            </a:r>
            <a:r>
              <a:rPr lang="en-US" sz="1050" b="1" u="sng" dirty="0"/>
              <a:t>S. Paul</a:t>
            </a:r>
            <a:r>
              <a:rPr lang="en-US" sz="1050" dirty="0"/>
              <a:t>, D. Prince, H. </a:t>
            </a:r>
            <a:r>
              <a:rPr lang="en-US" sz="1050" dirty="0" err="1"/>
              <a:t>Herencia-Zapana</a:t>
            </a:r>
            <a:r>
              <a:rPr lang="en-US" sz="1050" dirty="0"/>
              <a:t>, M. F. </a:t>
            </a:r>
            <a:r>
              <a:rPr lang="en-US" sz="1050" dirty="0" err="1"/>
              <a:t>Arif</a:t>
            </a:r>
            <a:r>
              <a:rPr lang="en-US" sz="1050" dirty="0"/>
              <a:t>, M. </a:t>
            </a:r>
            <a:r>
              <a:rPr lang="en-US" sz="1050" dirty="0" err="1"/>
              <a:t>Yahyazadeh</a:t>
            </a:r>
            <a:r>
              <a:rPr lang="en-US" sz="1050" dirty="0"/>
              <a:t>, V. T. </a:t>
            </a:r>
            <a:r>
              <a:rPr lang="en-US" sz="1050" dirty="0" err="1"/>
              <a:t>Valapil</a:t>
            </a:r>
            <a:r>
              <a:rPr lang="en-US" sz="1050" dirty="0"/>
              <a:t>, M. </a:t>
            </a:r>
            <a:r>
              <a:rPr lang="en-US" sz="1050" dirty="0" err="1"/>
              <a:t>Durling</a:t>
            </a:r>
            <a:r>
              <a:rPr lang="en-US" sz="1050" dirty="0"/>
              <a:t>, C. </a:t>
            </a:r>
            <a:r>
              <a:rPr lang="en-US" sz="1050" dirty="0" err="1"/>
              <a:t>Tinelli</a:t>
            </a:r>
            <a:r>
              <a:rPr lang="en-US" sz="1050" dirty="0"/>
              <a:t>, and O. Chowdhury. “VERDICT: A Language and Framework for Engineering Cyber-Resilient and Safe System", Systems, Mar. 2021.</a:t>
            </a:r>
          </a:p>
          <a:p>
            <a:r>
              <a:rPr lang="en-US" sz="1050" b="1" u="sng" dirty="0"/>
              <a:t>S. Paul</a:t>
            </a:r>
            <a:r>
              <a:rPr lang="en-US" sz="1050" dirty="0"/>
              <a:t>, S. Patterson, F. Kopsaftopoulos, and C. A. Varela. “Towards Formal Correctness Envelopes for Dynamic Data-Driven Aerospace Systems", Handbook of Dynamic Data-Driven Applications Systems, Accepted Nov. 2020. </a:t>
            </a:r>
            <a:r>
              <a:rPr lang="en-US" sz="1050" i="1" dirty="0"/>
              <a:t>(To appear)</a:t>
            </a:r>
          </a:p>
          <a:p>
            <a:r>
              <a:rPr lang="en-US" sz="1050" b="1" u="sng" dirty="0"/>
              <a:t>S. Paul</a:t>
            </a:r>
            <a:r>
              <a:rPr lang="en-US" sz="1050" dirty="0"/>
              <a:t>, S. Patterson, and C. A. Varela. “Collaborative Situational Awareness for Conflict-Aware Flight Planning", 39th AIAA/IEEE Digital Avionics Systems Conference, Oct. 2020.</a:t>
            </a:r>
          </a:p>
        </p:txBody>
      </p:sp>
    </p:spTree>
    <p:extLst>
      <p:ext uri="{BB962C8B-B14F-4D97-AF65-F5344CB8AC3E}">
        <p14:creationId xmlns:p14="http://schemas.microsoft.com/office/powerpoint/2010/main" val="21189190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47E69E-4583-4EE0-B964-7F6183F502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My Publications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2DF5D-F180-4166-B8FD-6A826844D1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050" b="1" u="sng" dirty="0"/>
              <a:t>S. Paul</a:t>
            </a:r>
            <a:r>
              <a:rPr lang="en-US" sz="1050" dirty="0"/>
              <a:t>, F. Kopsaftopoulos, S. Patterson, and C. A. Varela. “Dynamic Data-Driven Formal Progress Envelopes for Distributed Algorithms", </a:t>
            </a:r>
            <a:r>
              <a:rPr lang="en-US" sz="1050" dirty="0" err="1"/>
              <a:t>InfoSymbiotics</a:t>
            </a:r>
            <a:r>
              <a:rPr lang="en-US" sz="1050" dirty="0"/>
              <a:t>/DDDAS2020, Oct. 2020.</a:t>
            </a:r>
          </a:p>
          <a:p>
            <a:r>
              <a:rPr lang="en-US" sz="1050" dirty="0"/>
              <a:t>E. Cruz-Camacho, </a:t>
            </a:r>
            <a:r>
              <a:rPr lang="en-US" sz="1050" b="1" u="sng" dirty="0"/>
              <a:t>S. Paul</a:t>
            </a:r>
            <a:r>
              <a:rPr lang="en-US" sz="1050" dirty="0"/>
              <a:t>, F. Kopsaftopoulos, and C. A. Varela. “Towards Provably Correct Probabilistic Flight Systems", </a:t>
            </a:r>
            <a:r>
              <a:rPr lang="en-US" sz="1050" dirty="0" err="1"/>
              <a:t>InfoSymbiotics</a:t>
            </a:r>
            <a:r>
              <a:rPr lang="en-US" sz="1050" dirty="0"/>
              <a:t>/DDDAS2020, Oct. 2020.</a:t>
            </a:r>
          </a:p>
          <a:p>
            <a:r>
              <a:rPr lang="en-US" sz="1050" dirty="0"/>
              <a:t>B. Meng, A. </a:t>
            </a:r>
            <a:r>
              <a:rPr lang="en-US" sz="1050" dirty="0" err="1"/>
              <a:t>Moitra</a:t>
            </a:r>
            <a:r>
              <a:rPr lang="en-US" sz="1050" dirty="0"/>
              <a:t>, A. W. Crapo, </a:t>
            </a:r>
            <a:r>
              <a:rPr lang="en-US" sz="1050" b="1" u="sng" dirty="0"/>
              <a:t>S. Paul</a:t>
            </a:r>
            <a:r>
              <a:rPr lang="en-US" sz="1050" dirty="0"/>
              <a:t>, K. Siu, M. </a:t>
            </a:r>
            <a:r>
              <a:rPr lang="en-US" sz="1050" dirty="0" err="1"/>
              <a:t>Durling</a:t>
            </a:r>
            <a:r>
              <a:rPr lang="en-US" sz="1050" dirty="0"/>
              <a:t>, D. Prince, H. </a:t>
            </a:r>
            <a:r>
              <a:rPr lang="en-US" sz="1050" dirty="0" err="1"/>
              <a:t>Herencia-Zapana</a:t>
            </a:r>
            <a:r>
              <a:rPr lang="en-US" sz="1050" dirty="0"/>
              <a:t>. “Towards Developing Formalized Assurance Cases", 39th AIAA/IEEE Digital Avionics Systems Conference, Oct. 2020.</a:t>
            </a:r>
          </a:p>
          <a:p>
            <a:r>
              <a:rPr lang="en-US" sz="1050" b="1" u="sng" dirty="0"/>
              <a:t>S. Paul</a:t>
            </a:r>
            <a:r>
              <a:rPr lang="en-US" sz="1050" dirty="0"/>
              <a:t>, S. Patterson, and C. A. Varela. “Conflict-Aware Flight Planning for Avoiding Near Mid-Air Collisions", 38th AIAA/IEEE Digital Avionics Systems Conference, San Diego, CA, USA, Sep. 2019.</a:t>
            </a:r>
          </a:p>
          <a:p>
            <a:r>
              <a:rPr lang="en-US" sz="1050" b="1" u="sng" dirty="0"/>
              <a:t>S. Paul</a:t>
            </a:r>
            <a:r>
              <a:rPr lang="en-US" sz="1050" dirty="0"/>
              <a:t>, “Emergency Trajectory Planning for Fixed-Wing Aircraft", Master’s Thesis, Rensselaer Polytechnic Institute, Troy, NY, Dec. 2018.</a:t>
            </a:r>
          </a:p>
          <a:p>
            <a:r>
              <a:rPr lang="en-US" sz="1050" b="1" u="sng" dirty="0"/>
              <a:t>S. Paul</a:t>
            </a:r>
            <a:r>
              <a:rPr lang="en-US" sz="1050" dirty="0"/>
              <a:t>, F. Hole, A. </a:t>
            </a:r>
            <a:r>
              <a:rPr lang="en-US" sz="1050" dirty="0" err="1"/>
              <a:t>Zytek</a:t>
            </a:r>
            <a:r>
              <a:rPr lang="en-US" sz="1050" dirty="0"/>
              <a:t>, and C. A. Varela. “Wind-Aware Trajectory Planning for Fixed-Wing Aircraft in Loss of Thrust Emergencies", 37th AIAA/IEEE Digital Avionics Systems Conference, London, UK, Sep. 2018.</a:t>
            </a:r>
          </a:p>
          <a:p>
            <a:r>
              <a:rPr lang="en-US" sz="1050" b="1" u="sng" dirty="0"/>
              <a:t>S. Paul</a:t>
            </a:r>
            <a:r>
              <a:rPr lang="en-US" sz="1050" dirty="0"/>
              <a:t>, F. Hole, A. </a:t>
            </a:r>
            <a:r>
              <a:rPr lang="en-US" sz="1050" dirty="0" err="1"/>
              <a:t>Zytek</a:t>
            </a:r>
            <a:r>
              <a:rPr lang="en-US" sz="1050" dirty="0"/>
              <a:t>, and C. A. Varela. “Flight Trajectory Planning for Fixed-Wing Aircraft in Loss of Thrust Emergencies", </a:t>
            </a:r>
            <a:r>
              <a:rPr lang="en-US" sz="1050" dirty="0" err="1"/>
              <a:t>InfoSymbiotics</a:t>
            </a:r>
            <a:r>
              <a:rPr lang="en-US" sz="1050" dirty="0"/>
              <a:t>/DDDAS2017, Cambridge, MA, Aug. 2017.</a:t>
            </a:r>
          </a:p>
          <a:p>
            <a:endParaRPr lang="en-US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639667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86367-2653-4276-8917-AE3FD4466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28701"/>
            <a:ext cx="9144000" cy="54304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2918955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17FD-E33A-4732-AB94-CE439F830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1571942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Athena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Familiarity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 already had some work on conflict-aware flight planning and eventual progress in Synod that we wanted to combine together for ATM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Athena’s constructs such as the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chain</a:t>
            </a:r>
            <a:r>
              <a:rPr lang="en-US" sz="1600" dirty="0"/>
              <a:t> tactic make it easy to write mathematical proofs that are readable with respect to their informal counterparts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E62235-5FEB-4253-8FA1-13D6B5C6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849" y="2131143"/>
            <a:ext cx="6544301" cy="2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26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Athena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Athena can be used to generate implementable code - a computational language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Can generate sentinels from the specifications of parameterized properties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We took a top-down approach where we developed the high-level properties of interest and then developed the lower-level proofs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Goal was to show how high-level probabilistic properties of timely progress for distributed algorithms can be developed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We formalized theories as we needed them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Tailored for our needs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It was much easier to express required properties using constructs that are designed in-house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Available libraries in Isabelle, Coq, PVS would require us to take a bottom-up approach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Not tailored for our needs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May deviate from our goal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9916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Why FAM?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We wanted to consider scenarios where aircraft can have communication failures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Causing messages to get lost would have changed the fairness guarantees of the actor model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Fairness is very useful for reasoning about progress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We wanted to start with a simple failure model without sacrificing fairness and check the theoretical boundaries for mechanically proving progress under that model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Other variations like Transactors</a:t>
            </a:r>
            <a:r>
              <a:rPr lang="en-US" sz="1000" i="1" dirty="0">
                <a:solidFill>
                  <a:srgbClr val="00B0F0"/>
                </a:solidFill>
              </a:rPr>
              <a:t>[Field and Varela, 2005]</a:t>
            </a:r>
            <a:r>
              <a:rPr lang="en-US" sz="1600" dirty="0"/>
              <a:t> can model message loss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4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89925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I Would Particularly Like to Work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 verified end-to-end system for autonomous ATM that considers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How to divide the airspaces?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How to handle multiple airspaces?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Use hierarchical coordination protocols?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How to handle emergency and non-cooperative aircraft?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How to consider business goals of operators in safety-critical decision making?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How safe is a plan that reaches in time to retain runway slot?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Verifying correctness with respect to the requirements of standards like DO-178C</a:t>
            </a:r>
          </a:p>
          <a:p>
            <a:endParaRPr lang="en-US" dirty="0"/>
          </a:p>
          <a:p>
            <a:r>
              <a:rPr lang="en-US" dirty="0"/>
              <a:t>Create a framework so that theorem proving techniques can be used more practically for the verification of complex aerospace systems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rich parameterized proof library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 verified platform to execute the runtime verification feedback loop 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7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AE219E-45E2-4ADE-BD93-1BDD54F20199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8594698" cy="38671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Motivation: Autonomous Air Traffic Management (ATM)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Decentralized Admission Control (DAC)</a:t>
                </a: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All candidates know the latest set of authorized flight plans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Each candidate </a:t>
                </a:r>
                <a:r>
                  <a:rPr lang="en-US" i="1" dirty="0"/>
                  <a:t>C</a:t>
                </a:r>
                <a:r>
                  <a:rPr lang="en-US" i="1" baseline="-25000" dirty="0"/>
                  <a:t>i</a:t>
                </a:r>
                <a:r>
                  <a:rPr lang="en-US" dirty="0"/>
                  <a:t> computes a </a:t>
                </a:r>
                <a:r>
                  <a:rPr lang="en-US" i="1" dirty="0"/>
                  <a:t>conflict-free plan P</a:t>
                </a:r>
                <a:r>
                  <a:rPr lang="en-US" i="1" baseline="-25000" dirty="0"/>
                  <a:t>i</a:t>
                </a:r>
                <a:r>
                  <a:rPr lang="en-US" dirty="0"/>
                  <a:t> with respect to the plans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Each candidate then proposes its conflict-free plan to the owners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AE219E-45E2-4ADE-BD93-1BDD54F20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8594698" cy="3867150"/>
              </a:xfrm>
              <a:blipFill>
                <a:blip r:embed="rId3"/>
                <a:stretch>
                  <a:fillRect l="-638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8" descr="A picture containing airplane&#10;&#10;Description automatically generated">
            <a:extLst>
              <a:ext uri="{FF2B5EF4-FFF2-40B4-BE49-F238E27FC236}">
                <a16:creationId xmlns:a16="http://schemas.microsoft.com/office/drawing/2014/main" id="{6115296A-E897-47D3-A2E6-C16C84FD6F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292180" y="3708452"/>
            <a:ext cx="331375" cy="395255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7FF8E6-FC91-4C9D-B0BF-ACABF7378DBF}"/>
              </a:ext>
            </a:extLst>
          </p:cNvPr>
          <p:cNvSpPr/>
          <p:nvPr/>
        </p:nvSpPr>
        <p:spPr>
          <a:xfrm>
            <a:off x="4128827" y="2361002"/>
            <a:ext cx="643212" cy="1740502"/>
          </a:xfrm>
          <a:prstGeom prst="rect">
            <a:avLst/>
          </a:prstGeom>
          <a:noFill/>
          <a:ln w="12700">
            <a:solidFill>
              <a:srgbClr val="54585A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airplane&#10;&#10;Description automatically generated">
            <a:extLst>
              <a:ext uri="{FF2B5EF4-FFF2-40B4-BE49-F238E27FC236}">
                <a16:creationId xmlns:a16="http://schemas.microsoft.com/office/drawing/2014/main" id="{0F0D8EB4-E352-41C3-A202-13A1127BD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62414" y="2362170"/>
            <a:ext cx="331375" cy="395255"/>
          </a:xfrm>
          <a:prstGeom prst="rect">
            <a:avLst/>
          </a:prstGeom>
          <a:noFill/>
        </p:spPr>
      </p:pic>
      <p:pic>
        <p:nvPicPr>
          <p:cNvPr id="12" name="Picture 1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8A34D8F-0132-49B1-AB42-C9AAEC5821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58073" y="2813919"/>
            <a:ext cx="331375" cy="395255"/>
          </a:xfrm>
          <a:prstGeom prst="rect">
            <a:avLst/>
          </a:prstGeom>
          <a:noFill/>
        </p:spPr>
      </p:pic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27FF0665-A3A9-4E92-9A30-ABEA3772BB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65507" y="3261186"/>
            <a:ext cx="331375" cy="395255"/>
          </a:xfrm>
          <a:prstGeom prst="rect">
            <a:avLst/>
          </a:prstGeom>
          <a:noFill/>
        </p:spPr>
      </p:pic>
      <p:pic>
        <p:nvPicPr>
          <p:cNvPr id="14" name="Picture 13" descr="A picture containing airplane&#10;&#10;Description automatically generated">
            <a:extLst>
              <a:ext uri="{FF2B5EF4-FFF2-40B4-BE49-F238E27FC236}">
                <a16:creationId xmlns:a16="http://schemas.microsoft.com/office/drawing/2014/main" id="{5BB34C83-486D-43FF-94A3-D1C8EF897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65507" y="3708453"/>
            <a:ext cx="331375" cy="395255"/>
          </a:xfrm>
          <a:prstGeom prst="rect">
            <a:avLst/>
          </a:prstGeom>
          <a:noFill/>
        </p:spPr>
      </p:pic>
      <p:pic>
        <p:nvPicPr>
          <p:cNvPr id="16" name="Picture 1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4A45A5CA-7217-459A-ACE6-CE4CB66B51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289087" y="2362170"/>
            <a:ext cx="331375" cy="395255"/>
          </a:xfrm>
          <a:prstGeom prst="rect">
            <a:avLst/>
          </a:prstGeom>
          <a:noFill/>
        </p:spPr>
      </p:pic>
      <p:pic>
        <p:nvPicPr>
          <p:cNvPr id="17" name="Picture 16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5B6B470-6FE5-417B-A6DB-32366A1F28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284746" y="2813919"/>
            <a:ext cx="331375" cy="395255"/>
          </a:xfrm>
          <a:prstGeom prst="rect">
            <a:avLst/>
          </a:prstGeom>
          <a:noFill/>
        </p:spPr>
      </p:pic>
      <p:pic>
        <p:nvPicPr>
          <p:cNvPr id="18" name="Picture 17" descr="A picture containing airplane&#10;&#10;Description automatically generated">
            <a:extLst>
              <a:ext uri="{FF2B5EF4-FFF2-40B4-BE49-F238E27FC236}">
                <a16:creationId xmlns:a16="http://schemas.microsoft.com/office/drawing/2014/main" id="{7F69F1E3-5037-4239-9051-64B41D826C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292180" y="3261186"/>
            <a:ext cx="331375" cy="395255"/>
          </a:xfrm>
          <a:prstGeom prst="rect">
            <a:avLst/>
          </a:prstGeom>
          <a:noFill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3854D66-CF92-40EE-BC36-75F5443759B4}"/>
              </a:ext>
            </a:extLst>
          </p:cNvPr>
          <p:cNvSpPr/>
          <p:nvPr/>
        </p:nvSpPr>
        <p:spPr>
          <a:xfrm>
            <a:off x="5802154" y="2361002"/>
            <a:ext cx="643212" cy="1740502"/>
          </a:xfrm>
          <a:prstGeom prst="rect">
            <a:avLst/>
          </a:prstGeom>
          <a:noFill/>
          <a:ln w="12700">
            <a:solidFill>
              <a:srgbClr val="54585A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EBECAB-A58F-4F8C-B315-FA1CEE8D7332}"/>
              </a:ext>
            </a:extLst>
          </p:cNvPr>
          <p:cNvSpPr/>
          <p:nvPr/>
        </p:nvSpPr>
        <p:spPr>
          <a:xfrm>
            <a:off x="2448066" y="2375870"/>
            <a:ext cx="643212" cy="1319815"/>
          </a:xfrm>
          <a:prstGeom prst="rect">
            <a:avLst/>
          </a:prstGeom>
          <a:noFill/>
          <a:ln w="12700">
            <a:solidFill>
              <a:srgbClr val="54585A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9C7A014C-D4A8-49AD-952C-C29F77F42F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608326" y="2377038"/>
            <a:ext cx="331375" cy="395255"/>
          </a:xfrm>
          <a:prstGeom prst="rect">
            <a:avLst/>
          </a:prstGeom>
          <a:noFill/>
        </p:spPr>
      </p:pic>
      <p:pic>
        <p:nvPicPr>
          <p:cNvPr id="24" name="Picture 23" descr="A picture containing airplane&#10;&#10;Description automatically generated">
            <a:extLst>
              <a:ext uri="{FF2B5EF4-FFF2-40B4-BE49-F238E27FC236}">
                <a16:creationId xmlns:a16="http://schemas.microsoft.com/office/drawing/2014/main" id="{999698C1-D838-4759-A938-3959BDFDB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603985" y="2828787"/>
            <a:ext cx="331375" cy="395255"/>
          </a:xfrm>
          <a:prstGeom prst="rect">
            <a:avLst/>
          </a:prstGeom>
          <a:noFill/>
        </p:spPr>
      </p:pic>
      <p:pic>
        <p:nvPicPr>
          <p:cNvPr id="25" name="Picture 24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C9CD059-5C9F-4DFF-B8BB-6D4FE45D33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611419" y="3276054"/>
            <a:ext cx="331375" cy="395255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AC3CC38-E2DF-4E04-8887-EB087129AF16}"/>
              </a:ext>
            </a:extLst>
          </p:cNvPr>
          <p:cNvSpPr txBox="1"/>
          <p:nvPr/>
        </p:nvSpPr>
        <p:spPr>
          <a:xfrm>
            <a:off x="2145976" y="4217396"/>
            <a:ext cx="1234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 of owners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67AD33-79D8-429B-9B12-14448D730012}"/>
              </a:ext>
            </a:extLst>
          </p:cNvPr>
          <p:cNvSpPr txBox="1"/>
          <p:nvPr/>
        </p:nvSpPr>
        <p:spPr>
          <a:xfrm>
            <a:off x="3840832" y="4096214"/>
            <a:ext cx="1234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Candidate 1’s proposal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6413EF-3042-4777-A481-E4DF5C66428A}"/>
              </a:ext>
            </a:extLst>
          </p:cNvPr>
          <p:cNvSpPr txBox="1"/>
          <p:nvPr/>
        </p:nvSpPr>
        <p:spPr>
          <a:xfrm>
            <a:off x="5514159" y="4098452"/>
            <a:ext cx="1234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Candidate 2’s proposal</a:t>
            </a:r>
          </a:p>
        </p:txBody>
      </p:sp>
    </p:spTree>
    <p:extLst>
      <p:ext uri="{BB962C8B-B14F-4D97-AF65-F5344CB8AC3E}">
        <p14:creationId xmlns:p14="http://schemas.microsoft.com/office/powerpoint/2010/main" val="35576724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My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/>
              <a:t>Usage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Real-life operating conditions are impossible to model with certainty, so it may not be possible to provide guarantees under all circumstances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Beyond some threshold, it will become impossible to guarantee anything useful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Autonomous aircraft will be able to communicate with other aircraft, collect data at runtime, and generate local correctness guarantees to help in their own decision-making process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Probabilistic guarantees are never going to be accurate, but they can be more useful for decision making than having no guarantees at all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Ultimately, it is the responsibility of the operators of the autonomous aircraft to decide how they should use these guarantees for decision-making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Should a plan be executed if there is only 95% probability of success?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The operators would encode the decision-making procedures while designing the autonomous logic and would be responsible in case anything goes wrong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E.g. - Recently, Tesla engineers consciously introduced a feature that allowed the cars to illegally roll through all-way stops if their radars detected no cars in the vicinity</a:t>
            </a:r>
          </a:p>
          <a:p>
            <a:pPr marL="0" indent="0">
              <a:buNone/>
            </a:pPr>
            <a:endParaRPr lang="en-US" sz="1400" dirty="0"/>
          </a:p>
          <a:p>
            <a:pPr marL="914400" lvl="2" indent="0">
              <a:buNone/>
            </a:pPr>
            <a:r>
              <a:rPr lang="en-US" dirty="0"/>
              <a:t>    </a:t>
            </a:r>
          </a:p>
          <a:p>
            <a:endParaRPr lang="en-US" sz="1400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738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My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/>
              <a:t>Verification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Specifications of the algorithms will be developed in proof assistants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Mechanically verified for to satisfy some correctness requirements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Implementations of the algorithms will be generated automatically from the verified specifications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Sanity check - The implementations can be model checked to ensure compliance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Assurance cases can be generated to connect the results of mechanical verification and model checking with the requirements in certification documents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Can be used to certify the final implementations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At runtime, guarantees about the system conditions can be generated that can be used by the autonomous aircraft to make important operational decisions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The decision-making logic must also be verified and certified pre-deployment   </a:t>
            </a:r>
          </a:p>
          <a:p>
            <a:pPr marL="914400" lvl="2" indent="0">
              <a:buNone/>
            </a:pPr>
            <a:r>
              <a:rPr lang="en-US" dirty="0"/>
              <a:t>	    </a:t>
            </a:r>
          </a:p>
          <a:p>
            <a:endParaRPr lang="en-US" sz="1400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646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Application in Practical 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Theoretically, the concepts are applicable to real-life vehicular systems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To be in a position where we can see this being practically used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proof library must be expanded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Must be able to generate verified sentinels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Verified interfacing to represent the formal results as high-level artifacts for easy comprehension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Actual implementations of the verified software must be created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Experimental simulations to determine the feasibility of the assumptions and improve them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614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685493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Reusable Constructs</a:t>
            </a:r>
          </a:p>
          <a:p>
            <a:r>
              <a:rPr lang="en-US" b="1" dirty="0"/>
              <a:t>Non-Reusable</a:t>
            </a:r>
          </a:p>
          <a:p>
            <a:pPr lvl="1"/>
            <a:r>
              <a:rPr lang="en-US" dirty="0"/>
              <a:t>Not general to be used in different contexts </a:t>
            </a:r>
          </a:p>
          <a:p>
            <a:pPr lvl="2"/>
            <a:r>
              <a:rPr lang="en-US" i="1" dirty="0"/>
              <a:t>Probability that the random variable X will  take a value &lt;= y</a:t>
            </a:r>
          </a:p>
          <a:p>
            <a:pPr lvl="3"/>
            <a:r>
              <a:rPr lang="en-US" b="1" dirty="0"/>
              <a:t>(</a:t>
            </a:r>
            <a:r>
              <a:rPr lang="en-US" b="1" dirty="0">
                <a:solidFill>
                  <a:srgbClr val="0070C0"/>
                </a:solidFill>
              </a:rPr>
              <a:t>probability-</a:t>
            </a:r>
            <a:r>
              <a:rPr lang="en-US" b="1" dirty="0" err="1">
                <a:solidFill>
                  <a:srgbClr val="0070C0"/>
                </a:solidFill>
              </a:rPr>
              <a:t>RandVar</a:t>
            </a:r>
            <a:r>
              <a:rPr lang="en-US" b="1" dirty="0">
                <a:solidFill>
                  <a:srgbClr val="0070C0"/>
                </a:solidFill>
              </a:rPr>
              <a:t>&lt;=c</a:t>
            </a:r>
            <a:r>
              <a:rPr lang="en-US" b="1" dirty="0"/>
              <a:t> X y)</a:t>
            </a:r>
          </a:p>
          <a:p>
            <a:pPr lvl="2"/>
            <a:r>
              <a:rPr lang="en-US" i="1" dirty="0"/>
              <a:t>Probability that the random variable X will take a value &gt; y</a:t>
            </a:r>
          </a:p>
          <a:p>
            <a:pPr lvl="3"/>
            <a:r>
              <a:rPr lang="en-US" b="1" dirty="0"/>
              <a:t>(</a:t>
            </a:r>
            <a:r>
              <a:rPr lang="en-US" b="1" dirty="0">
                <a:solidFill>
                  <a:srgbClr val="0070C0"/>
                </a:solidFill>
              </a:rPr>
              <a:t>probability-</a:t>
            </a:r>
            <a:r>
              <a:rPr lang="en-US" b="1" dirty="0" err="1">
                <a:solidFill>
                  <a:srgbClr val="0070C0"/>
                </a:solidFill>
              </a:rPr>
              <a:t>RandVar</a:t>
            </a:r>
            <a:r>
              <a:rPr lang="en-US" b="1" dirty="0">
                <a:solidFill>
                  <a:srgbClr val="0070C0"/>
                </a:solidFill>
              </a:rPr>
              <a:t>&gt;c </a:t>
            </a:r>
            <a:r>
              <a:rPr lang="en-US" b="1" dirty="0"/>
              <a:t>X y)</a:t>
            </a:r>
            <a:endParaRPr lang="en-US" i="1" dirty="0"/>
          </a:p>
          <a:p>
            <a:r>
              <a:rPr lang="en-US" b="1" dirty="0"/>
              <a:t>Reusable</a:t>
            </a:r>
          </a:p>
          <a:p>
            <a:pPr lvl="1"/>
            <a:r>
              <a:rPr lang="en-US" dirty="0"/>
              <a:t>General enough to be used in different contexts</a:t>
            </a:r>
          </a:p>
          <a:p>
            <a:pPr lvl="2"/>
            <a:r>
              <a:rPr lang="en-US" i="1" dirty="0"/>
              <a:t>Probability that the random variable X will  take a value &lt;= y</a:t>
            </a:r>
          </a:p>
          <a:p>
            <a:pPr lvl="3"/>
            <a:r>
              <a:rPr lang="en-US" b="1" dirty="0"/>
              <a:t>(</a:t>
            </a:r>
            <a:r>
              <a:rPr lang="en-US" b="1" dirty="0" err="1">
                <a:solidFill>
                  <a:srgbClr val="0070C0"/>
                </a:solidFill>
              </a:rPr>
              <a:t>probE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 err="1">
                <a:solidFill>
                  <a:srgbClr val="0070C0"/>
                </a:solidFill>
              </a:rPr>
              <a:t>consE</a:t>
            </a:r>
            <a:r>
              <a:rPr lang="en-US" b="1" dirty="0"/>
              <a:t> &lt;= X y))</a:t>
            </a:r>
          </a:p>
          <a:p>
            <a:pPr lvl="2"/>
            <a:r>
              <a:rPr lang="en-US" i="1" dirty="0"/>
              <a:t>Probability that the random variable X will take a value &gt; y</a:t>
            </a:r>
          </a:p>
          <a:p>
            <a:pPr lvl="3"/>
            <a:r>
              <a:rPr lang="en-US" b="1" dirty="0"/>
              <a:t>(</a:t>
            </a:r>
            <a:r>
              <a:rPr lang="en-US" b="1" dirty="0" err="1">
                <a:solidFill>
                  <a:srgbClr val="0070C0"/>
                </a:solidFill>
              </a:rPr>
              <a:t>probE</a:t>
            </a:r>
            <a:r>
              <a:rPr lang="en-US" b="1" dirty="0"/>
              <a:t> (</a:t>
            </a:r>
            <a:r>
              <a:rPr lang="en-US" b="1" dirty="0" err="1">
                <a:solidFill>
                  <a:srgbClr val="0070C0"/>
                </a:solidFill>
              </a:rPr>
              <a:t>consE</a:t>
            </a:r>
            <a:r>
              <a:rPr lang="en-US" b="1" dirty="0"/>
              <a:t> &gt; X y))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</a:t>
            </a:r>
          </a:p>
        </p:txBody>
      </p:sp>
    </p:spTree>
    <p:extLst>
      <p:ext uri="{BB962C8B-B14F-4D97-AF65-F5344CB8AC3E}">
        <p14:creationId xmlns:p14="http://schemas.microsoft.com/office/powerpoint/2010/main" val="3616996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685493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Reusable Constructs</a:t>
            </a:r>
          </a:p>
          <a:p>
            <a:r>
              <a:rPr lang="en-US" dirty="0"/>
              <a:t>For reusability</a:t>
            </a:r>
          </a:p>
          <a:p>
            <a:pPr lvl="1"/>
            <a:r>
              <a:rPr lang="en-US" dirty="0"/>
              <a:t>Need to understand how the same theory can be used in different contexts</a:t>
            </a:r>
          </a:p>
          <a:p>
            <a:pPr lvl="2"/>
            <a:r>
              <a:rPr lang="en-US" dirty="0"/>
              <a:t>Requires having multiple contexts to try out the expressing power of the constructs</a:t>
            </a:r>
          </a:p>
          <a:p>
            <a:pPr lvl="1"/>
            <a:r>
              <a:rPr lang="en-US" dirty="0"/>
              <a:t>I have taken a </a:t>
            </a:r>
            <a:r>
              <a:rPr lang="en-US" i="1" dirty="0"/>
              <a:t>trial-and-error</a:t>
            </a:r>
            <a:r>
              <a:rPr lang="en-US" dirty="0"/>
              <a:t> approach</a:t>
            </a:r>
          </a:p>
          <a:p>
            <a:endParaRPr lang="en-US" dirty="0"/>
          </a:p>
          <a:p>
            <a:r>
              <a:rPr lang="en-US" dirty="0"/>
              <a:t>Generality increases expression power </a:t>
            </a:r>
          </a:p>
          <a:p>
            <a:pPr lvl="1"/>
            <a:r>
              <a:rPr lang="en-US" dirty="0"/>
              <a:t>Probability that two random variables take at most two given real values</a:t>
            </a:r>
          </a:p>
          <a:p>
            <a:pPr lvl="2"/>
            <a:r>
              <a:rPr lang="en-US" b="1" dirty="0"/>
              <a:t>(</a:t>
            </a:r>
            <a:r>
              <a:rPr lang="en-US" b="1" dirty="0" err="1">
                <a:solidFill>
                  <a:srgbClr val="0070C0"/>
                </a:solidFill>
              </a:rPr>
              <a:t>probE</a:t>
            </a:r>
            <a:r>
              <a:rPr lang="en-US" b="1" dirty="0"/>
              <a:t> (</a:t>
            </a:r>
            <a:r>
              <a:rPr lang="en-US" b="1" dirty="0">
                <a:solidFill>
                  <a:srgbClr val="0070C0"/>
                </a:solidFill>
              </a:rPr>
              <a:t>cons2E</a:t>
            </a:r>
            <a:r>
              <a:rPr lang="en-US" b="1" dirty="0"/>
              <a:t> (</a:t>
            </a:r>
            <a:r>
              <a:rPr lang="en-US" b="1" dirty="0" err="1">
                <a:solidFill>
                  <a:srgbClr val="0070C0"/>
                </a:solidFill>
              </a:rPr>
              <a:t>consE</a:t>
            </a:r>
            <a:r>
              <a:rPr lang="en-US" b="1" dirty="0"/>
              <a:t> &lt;= X1 y1) (</a:t>
            </a:r>
            <a:r>
              <a:rPr lang="en-US" b="1" dirty="0" err="1">
                <a:solidFill>
                  <a:srgbClr val="0070C0"/>
                </a:solidFill>
              </a:rPr>
              <a:t>consE</a:t>
            </a:r>
            <a:r>
              <a:rPr lang="en-US" b="1" dirty="0"/>
              <a:t> &lt;= X2 y2) ) )</a:t>
            </a:r>
          </a:p>
          <a:p>
            <a:pPr lvl="2"/>
            <a:r>
              <a:rPr lang="en-US" dirty="0"/>
              <a:t>The first example would not have allowed this</a:t>
            </a:r>
          </a:p>
          <a:p>
            <a:pPr lvl="1"/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</a:t>
            </a:r>
          </a:p>
        </p:txBody>
      </p:sp>
    </p:spTree>
    <p:extLst>
      <p:ext uri="{BB962C8B-B14F-4D97-AF65-F5344CB8AC3E}">
        <p14:creationId xmlns:p14="http://schemas.microsoft.com/office/powerpoint/2010/main" val="41542989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8B9B7-3E89-49F2-8A60-E626D8DA1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Probabilistic Properties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05F6-3945-4442-B215-DDBD8FD20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685493" cy="3867150"/>
          </a:xfrm>
        </p:spPr>
        <p:txBody>
          <a:bodyPr/>
          <a:lstStyle/>
          <a:p>
            <a:r>
              <a:rPr lang="en-US" b="1" dirty="0"/>
              <a:t>Reasoning About Reals</a:t>
            </a:r>
          </a:p>
          <a:p>
            <a:endParaRPr lang="en-US" dirty="0"/>
          </a:p>
          <a:p>
            <a:r>
              <a:rPr lang="en-US" dirty="0"/>
              <a:t>Real numbers are approximated using a finite number of bits </a:t>
            </a:r>
          </a:p>
          <a:p>
            <a:pPr lvl="1"/>
            <a:r>
              <a:rPr lang="en-US" dirty="0"/>
              <a:t>Floating-point representation</a:t>
            </a:r>
          </a:p>
          <a:p>
            <a:pPr lvl="1"/>
            <a:r>
              <a:rPr lang="en-US" dirty="0"/>
              <a:t>Can cause issues in computations - </a:t>
            </a:r>
            <a:r>
              <a:rPr lang="en-US" i="1" dirty="0"/>
              <a:t>e.g.</a:t>
            </a:r>
            <a:r>
              <a:rPr lang="en-US" dirty="0"/>
              <a:t>, round-off errors</a:t>
            </a:r>
          </a:p>
          <a:p>
            <a:r>
              <a:rPr lang="en-US" dirty="0"/>
              <a:t>Formal analysis of floating-point computations is an independent research area</a:t>
            </a:r>
          </a:p>
          <a:p>
            <a:pPr lvl="1"/>
            <a:r>
              <a:rPr lang="en-US" dirty="0"/>
              <a:t>Out of the scope of this research</a:t>
            </a:r>
          </a:p>
          <a:p>
            <a:pPr lvl="1"/>
            <a:r>
              <a:rPr lang="en-US" dirty="0"/>
              <a:t>Real numbers are used as a theoretical domain in our work</a:t>
            </a:r>
          </a:p>
          <a:p>
            <a:pPr lvl="2"/>
            <a:r>
              <a:rPr lang="en-US" dirty="0"/>
              <a:t>We simply assume that the functions performing real operations will theoretically satisfy expected mathematical properties</a:t>
            </a:r>
          </a:p>
          <a:p>
            <a:pPr lvl="3"/>
            <a:r>
              <a:rPr lang="en-US" i="1" dirty="0"/>
              <a:t>E.g.,</a:t>
            </a:r>
            <a:r>
              <a:rPr lang="en-US" dirty="0"/>
              <a:t> (sum (sum a b) c) = (sum a (sum b c))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20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7AE85-B3CF-4C53-BE25-87454A19B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 Checking vs Theorem Proving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223-EA62-41DD-AFCD-40FE8A365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4160383" cy="3867150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Model Checking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An abstract model of a system is created and tested against a finite set of inputs to check if required correctness properties hold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Can automatically check for complex properties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Has to exhaustively search finite state spaces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Limited to small 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dirty="0"/>
              <a:t>Suffers from “</a:t>
            </a:r>
            <a:r>
              <a:rPr lang="en-US" sz="1400" i="1" dirty="0"/>
              <a:t>state space explosion</a:t>
            </a:r>
            <a:r>
              <a:rPr lang="en-US" sz="1400" dirty="0"/>
              <a:t>” where increase in the number of states causes the state space to grow exponentially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08BB37C-5390-468E-AAFE-0B483D0AA42C}"/>
              </a:ext>
            </a:extLst>
          </p:cNvPr>
          <p:cNvSpPr txBox="1">
            <a:spLocks/>
          </p:cNvSpPr>
          <p:nvPr/>
        </p:nvSpPr>
        <p:spPr>
          <a:xfrm>
            <a:off x="4759781" y="712788"/>
            <a:ext cx="4160383" cy="38671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D6001C"/>
              </a:buClr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D6001C"/>
              </a:buClr>
              <a:buSzPct val="80000"/>
              <a:buFont typeface="Courier New" panose="02070309020205020404" pitchFamily="49" charset="0"/>
              <a:buChar char="o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SzPct val="70000"/>
              <a:buFont typeface="Arial"/>
              <a:buChar char="»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Theorem Proving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A formal specification of a system is created as a set of logical statements and then </a:t>
            </a:r>
            <a:r>
              <a:rPr lang="en-US" sz="1400" i="1" dirty="0"/>
              <a:t>logical inference rules</a:t>
            </a:r>
            <a:r>
              <a:rPr lang="en-US" sz="1400" dirty="0"/>
              <a:t> are used to prove that the specification entails the correctness properties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Proofs of complex properties usually require significant manual effort and expertise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400" dirty="0"/>
              <a:t>Can reason about infinite system states without added overhead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  <a:p>
            <a:pPr>
              <a:buFont typeface="Wingdings" panose="05000000000000000000" pitchFamily="2" charset="2"/>
              <a:buChar char="§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16562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7AE85-B3CF-4C53-BE25-87454A19B1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Automated Theorem Proving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2F223-EA62-41DD-AFCD-40FE8A365E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400" dirty="0"/>
              <a:t>Can automatically search for proofs of properties from supplied contexts</a:t>
            </a:r>
          </a:p>
          <a:p>
            <a:endParaRPr lang="en-US" sz="1400" dirty="0"/>
          </a:p>
          <a:p>
            <a:r>
              <a:rPr lang="en-US" sz="1400" dirty="0"/>
              <a:t>Suitable for simple properties</a:t>
            </a:r>
          </a:p>
          <a:p>
            <a:endParaRPr lang="en-US" sz="1400" dirty="0"/>
          </a:p>
          <a:p>
            <a:r>
              <a:rPr lang="en-US" sz="1400" dirty="0"/>
              <a:t>May not always be able to find a proof even if one exists</a:t>
            </a:r>
          </a:p>
          <a:p>
            <a:endParaRPr lang="en-US" sz="1400" dirty="0"/>
          </a:p>
          <a:p>
            <a:r>
              <a:rPr lang="en-US" sz="1400" dirty="0"/>
              <a:t>Easy to send inconsistent context to the prover and derive a proof of any statement </a:t>
            </a:r>
          </a:p>
          <a:p>
            <a:endParaRPr lang="en-US" sz="1400" dirty="0"/>
          </a:p>
          <a:p>
            <a:r>
              <a:rPr lang="en-US" sz="1400" dirty="0"/>
              <a:t>In my experience</a:t>
            </a:r>
          </a:p>
          <a:p>
            <a:pPr lvl="1"/>
            <a:r>
              <a:rPr lang="en-US" sz="1200" dirty="0"/>
              <a:t>The proofs cannot be obtained as a set of logical inference rules - used as black boxes</a:t>
            </a:r>
          </a:p>
          <a:p>
            <a:pPr lvl="1"/>
            <a:r>
              <a:rPr lang="en-US" sz="1200" dirty="0"/>
              <a:t>In case the sentences are complex, the ATPs may not be able to find solutions and time out </a:t>
            </a:r>
          </a:p>
          <a:p>
            <a:pPr lvl="2"/>
            <a:r>
              <a:rPr lang="en-US" sz="1000" dirty="0"/>
              <a:t>Even if the proof is a simple one step modus ponens</a:t>
            </a:r>
          </a:p>
        </p:txBody>
      </p:sp>
    </p:spTree>
    <p:extLst>
      <p:ext uri="{BB962C8B-B14F-4D97-AF65-F5344CB8AC3E}">
        <p14:creationId xmlns:p14="http://schemas.microsoft.com/office/powerpoint/2010/main" val="880653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AI/ML and Formal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Machine checked formal proofs are based on logical specifications of analytical properties of systems</a:t>
            </a:r>
          </a:p>
          <a:p>
            <a:pPr lvl="1"/>
            <a:r>
              <a:rPr lang="en-US" dirty="0"/>
              <a:t>Machine learning models are data-driven</a:t>
            </a:r>
          </a:p>
          <a:p>
            <a:pPr lvl="2"/>
            <a:r>
              <a:rPr lang="en-US" dirty="0"/>
              <a:t>Weights are selected based on the training data and heuristics - </a:t>
            </a:r>
            <a:r>
              <a:rPr lang="en-US" i="1" dirty="0"/>
              <a:t>e.g., a Perceptron</a:t>
            </a:r>
          </a:p>
          <a:p>
            <a:pPr lvl="3"/>
            <a:r>
              <a:rPr lang="en-US" dirty="0"/>
              <a:t>Do not have perfect analytical representations</a:t>
            </a:r>
          </a:p>
          <a:p>
            <a:pPr lvl="4"/>
            <a:r>
              <a:rPr lang="en-US" dirty="0"/>
              <a:t>Can we analytically prove why perceptron A works better than perceptron B?</a:t>
            </a:r>
          </a:p>
          <a:p>
            <a:pPr lvl="4"/>
            <a:r>
              <a:rPr lang="en-US" dirty="0"/>
              <a:t>The behavior cannot be logically specified as a set of axioms</a:t>
            </a:r>
          </a:p>
          <a:p>
            <a:pPr lvl="4"/>
            <a:r>
              <a:rPr lang="en-US" dirty="0"/>
              <a:t>The same model can behave differently with different datasets  </a:t>
            </a:r>
          </a:p>
          <a:p>
            <a:pPr lvl="1"/>
            <a:r>
              <a:rPr lang="en-US" dirty="0"/>
              <a:t>Complexity of techniques such as neural networks</a:t>
            </a:r>
          </a:p>
          <a:p>
            <a:pPr lvl="2"/>
            <a:r>
              <a:rPr lang="en-US" dirty="0"/>
              <a:t>Very difficult to specify and verify   </a:t>
            </a:r>
          </a:p>
          <a:p>
            <a:pPr lvl="2"/>
            <a:r>
              <a:rPr lang="en-US" dirty="0"/>
              <a:t>May be possible to verify individual components</a:t>
            </a:r>
          </a:p>
          <a:p>
            <a:pPr lvl="1"/>
            <a:r>
              <a:rPr lang="en-US" dirty="0"/>
              <a:t>Machine learning models are usually not 100% accurate</a:t>
            </a:r>
          </a:p>
          <a:p>
            <a:pPr lvl="2"/>
            <a:r>
              <a:rPr lang="en-US" dirty="0"/>
              <a:t>Deterministic properties may not be possible</a:t>
            </a:r>
          </a:p>
          <a:p>
            <a:pPr lvl="2"/>
            <a:r>
              <a:rPr lang="en-US" dirty="0"/>
              <a:t>May be possible to guarantee probabilistic properties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3511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AI/ML and Formal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Existing work</a:t>
            </a:r>
          </a:p>
          <a:p>
            <a:pPr lvl="1"/>
            <a:r>
              <a:rPr lang="en-US" dirty="0"/>
              <a:t>Use of SMT solvers to model check neural networks</a:t>
            </a:r>
          </a:p>
          <a:p>
            <a:pPr lvl="1"/>
            <a:r>
              <a:rPr lang="en-US" dirty="0"/>
              <a:t>Use of Mixed Integer Linear Programming (MILP)</a:t>
            </a:r>
          </a:p>
          <a:p>
            <a:pPr lvl="1"/>
            <a:r>
              <a:rPr lang="en-US" dirty="0"/>
              <a:t>Use of abstract interpretation to reason about properties</a:t>
            </a:r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02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AE219E-45E2-4ADE-BD93-1BDD54F20199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7894250" cy="38671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Motivation: Autonomous Air Traffic Management (ATM)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b="1" dirty="0"/>
                  <a:t>Decentralized Admission Control (DAC)</a:t>
                </a:r>
                <a:endParaRPr lang="en-US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When a candidate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admitted,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changes to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This invalidates the proposal of any other candidate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Therefore, aircraft can only be authorized sequentially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FAE219E-45E2-4ADE-BD93-1BDD54F20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23838" y="712788"/>
                <a:ext cx="7894250" cy="3867150"/>
              </a:xfrm>
              <a:blipFill>
                <a:blip r:embed="rId3"/>
                <a:stretch>
                  <a:fillRect l="-695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848D41-2498-43F4-A0C1-09E68AEA87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9" name="Picture 8" descr="A picture containing airplane&#10;&#10;Description automatically generated">
            <a:extLst>
              <a:ext uri="{FF2B5EF4-FFF2-40B4-BE49-F238E27FC236}">
                <a16:creationId xmlns:a16="http://schemas.microsoft.com/office/drawing/2014/main" id="{6115296A-E897-47D3-A2E6-C16C84FD6F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292180" y="3708452"/>
            <a:ext cx="331375" cy="395255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7FF8E6-FC91-4C9D-B0BF-ACABF7378DBF}"/>
              </a:ext>
            </a:extLst>
          </p:cNvPr>
          <p:cNvSpPr/>
          <p:nvPr/>
        </p:nvSpPr>
        <p:spPr>
          <a:xfrm>
            <a:off x="4128827" y="2361002"/>
            <a:ext cx="643212" cy="1740502"/>
          </a:xfrm>
          <a:prstGeom prst="rect">
            <a:avLst/>
          </a:prstGeom>
          <a:noFill/>
          <a:ln w="31750">
            <a:solidFill>
              <a:srgbClr val="73AF55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airplane&#10;&#10;Description automatically generated">
            <a:extLst>
              <a:ext uri="{FF2B5EF4-FFF2-40B4-BE49-F238E27FC236}">
                <a16:creationId xmlns:a16="http://schemas.microsoft.com/office/drawing/2014/main" id="{0F0D8EB4-E352-41C3-A202-13A1127BD4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62414" y="2362170"/>
            <a:ext cx="331375" cy="395255"/>
          </a:xfrm>
          <a:prstGeom prst="rect">
            <a:avLst/>
          </a:prstGeom>
          <a:noFill/>
        </p:spPr>
      </p:pic>
      <p:pic>
        <p:nvPicPr>
          <p:cNvPr id="12" name="Picture 11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8A34D8F-0132-49B1-AB42-C9AAEC5821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58073" y="2813919"/>
            <a:ext cx="331375" cy="395255"/>
          </a:xfrm>
          <a:prstGeom prst="rect">
            <a:avLst/>
          </a:prstGeom>
          <a:noFill/>
        </p:spPr>
      </p:pic>
      <p:pic>
        <p:nvPicPr>
          <p:cNvPr id="13" name="Picture 1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27FF0665-A3A9-4E92-9A30-ABEA3772BB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65507" y="3261186"/>
            <a:ext cx="331375" cy="395255"/>
          </a:xfrm>
          <a:prstGeom prst="rect">
            <a:avLst/>
          </a:prstGeom>
          <a:noFill/>
        </p:spPr>
      </p:pic>
      <p:pic>
        <p:nvPicPr>
          <p:cNvPr id="14" name="Picture 13" descr="A picture containing airplane&#10;&#10;Description automatically generated">
            <a:extLst>
              <a:ext uri="{FF2B5EF4-FFF2-40B4-BE49-F238E27FC236}">
                <a16:creationId xmlns:a16="http://schemas.microsoft.com/office/drawing/2014/main" id="{5BB34C83-486D-43FF-94A3-D1C8EF897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5965507" y="3708453"/>
            <a:ext cx="331375" cy="395255"/>
          </a:xfrm>
          <a:prstGeom prst="rect">
            <a:avLst/>
          </a:prstGeom>
          <a:noFill/>
        </p:spPr>
      </p:pic>
      <p:pic>
        <p:nvPicPr>
          <p:cNvPr id="16" name="Picture 1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4A45A5CA-7217-459A-ACE6-CE4CB66B51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289087" y="2362170"/>
            <a:ext cx="331375" cy="395255"/>
          </a:xfrm>
          <a:prstGeom prst="rect">
            <a:avLst/>
          </a:prstGeom>
          <a:noFill/>
        </p:spPr>
      </p:pic>
      <p:pic>
        <p:nvPicPr>
          <p:cNvPr id="17" name="Picture 16" descr="A picture containing airplane&#10;&#10;Description automatically generated">
            <a:extLst>
              <a:ext uri="{FF2B5EF4-FFF2-40B4-BE49-F238E27FC236}">
                <a16:creationId xmlns:a16="http://schemas.microsoft.com/office/drawing/2014/main" id="{15B6B470-6FE5-417B-A6DB-32366A1F28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284746" y="2813919"/>
            <a:ext cx="331375" cy="395255"/>
          </a:xfrm>
          <a:prstGeom prst="rect">
            <a:avLst/>
          </a:prstGeom>
          <a:noFill/>
        </p:spPr>
      </p:pic>
      <p:pic>
        <p:nvPicPr>
          <p:cNvPr id="18" name="Picture 17" descr="A picture containing airplane&#10;&#10;Description automatically generated">
            <a:extLst>
              <a:ext uri="{FF2B5EF4-FFF2-40B4-BE49-F238E27FC236}">
                <a16:creationId xmlns:a16="http://schemas.microsoft.com/office/drawing/2014/main" id="{7F69F1E3-5037-4239-9051-64B41D826C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4292180" y="3261186"/>
            <a:ext cx="331375" cy="395255"/>
          </a:xfrm>
          <a:prstGeom prst="rect">
            <a:avLst/>
          </a:prstGeom>
          <a:noFill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3854D66-CF92-40EE-BC36-75F5443759B4}"/>
              </a:ext>
            </a:extLst>
          </p:cNvPr>
          <p:cNvSpPr/>
          <p:nvPr/>
        </p:nvSpPr>
        <p:spPr>
          <a:xfrm>
            <a:off x="5802154" y="2361002"/>
            <a:ext cx="643212" cy="1740502"/>
          </a:xfrm>
          <a:prstGeom prst="rect">
            <a:avLst/>
          </a:prstGeom>
          <a:noFill/>
          <a:ln w="31750">
            <a:solidFill>
              <a:srgbClr val="D6001C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FA637A-EA1E-4430-A3A9-725DA2FA2DC2}"/>
              </a:ext>
            </a:extLst>
          </p:cNvPr>
          <p:cNvSpPr txBox="1"/>
          <p:nvPr/>
        </p:nvSpPr>
        <p:spPr>
          <a:xfrm>
            <a:off x="3840832" y="4080030"/>
            <a:ext cx="1234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73AF55"/>
                </a:solidFill>
              </a:rPr>
              <a:t>Candidate 1’s proposal ACCEPTED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F40068-D998-4404-A389-2B43FFF4B63E}"/>
              </a:ext>
            </a:extLst>
          </p:cNvPr>
          <p:cNvSpPr txBox="1"/>
          <p:nvPr/>
        </p:nvSpPr>
        <p:spPr>
          <a:xfrm>
            <a:off x="5514159" y="4082268"/>
            <a:ext cx="1234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1"/>
                </a:solidFill>
              </a:rPr>
              <a:t>Candidate 2’s proposal</a:t>
            </a:r>
          </a:p>
          <a:p>
            <a:pPr algn="ctr"/>
            <a:r>
              <a:rPr lang="en-US" sz="1100" b="1" dirty="0">
                <a:solidFill>
                  <a:schemeClr val="accent1"/>
                </a:solidFill>
              </a:rPr>
              <a:t>INVALID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EBECAB-A58F-4F8C-B315-FA1CEE8D7332}"/>
              </a:ext>
            </a:extLst>
          </p:cNvPr>
          <p:cNvSpPr/>
          <p:nvPr/>
        </p:nvSpPr>
        <p:spPr>
          <a:xfrm>
            <a:off x="2448066" y="2375870"/>
            <a:ext cx="643212" cy="1773181"/>
          </a:xfrm>
          <a:prstGeom prst="rect">
            <a:avLst/>
          </a:prstGeom>
          <a:noFill/>
          <a:ln w="12700">
            <a:solidFill>
              <a:srgbClr val="54585A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9C7A014C-D4A8-49AD-952C-C29F77F42F9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608326" y="2377038"/>
            <a:ext cx="331375" cy="395255"/>
          </a:xfrm>
          <a:prstGeom prst="rect">
            <a:avLst/>
          </a:prstGeom>
          <a:noFill/>
        </p:spPr>
      </p:pic>
      <p:pic>
        <p:nvPicPr>
          <p:cNvPr id="24" name="Picture 23" descr="A picture containing airplane&#10;&#10;Description automatically generated">
            <a:extLst>
              <a:ext uri="{FF2B5EF4-FFF2-40B4-BE49-F238E27FC236}">
                <a16:creationId xmlns:a16="http://schemas.microsoft.com/office/drawing/2014/main" id="{999698C1-D838-4759-A938-3959BDFDB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603985" y="2828787"/>
            <a:ext cx="331375" cy="395255"/>
          </a:xfrm>
          <a:prstGeom prst="rect">
            <a:avLst/>
          </a:prstGeom>
          <a:noFill/>
        </p:spPr>
      </p:pic>
      <p:pic>
        <p:nvPicPr>
          <p:cNvPr id="25" name="Picture 24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C9CD059-5C9F-4DFF-B8BB-6D4FE45D33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611419" y="3276054"/>
            <a:ext cx="331375" cy="395255"/>
          </a:xfrm>
          <a:prstGeom prst="rect">
            <a:avLst/>
          </a:prstGeom>
          <a:noFill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AC3CC38-E2DF-4E04-8887-EB087129AF16}"/>
              </a:ext>
            </a:extLst>
          </p:cNvPr>
          <p:cNvSpPr txBox="1"/>
          <p:nvPr/>
        </p:nvSpPr>
        <p:spPr>
          <a:xfrm>
            <a:off x="2145976" y="4217396"/>
            <a:ext cx="1234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New set of owners</a:t>
            </a:r>
          </a:p>
        </p:txBody>
      </p:sp>
      <p:pic>
        <p:nvPicPr>
          <p:cNvPr id="27" name="Picture 26" descr="A picture containing airplane&#10;&#10;Description automatically generated">
            <a:extLst>
              <a:ext uri="{FF2B5EF4-FFF2-40B4-BE49-F238E27FC236}">
                <a16:creationId xmlns:a16="http://schemas.microsoft.com/office/drawing/2014/main" id="{BEF63D30-5D96-470B-B8A7-8660FFA483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2611419" y="3708451"/>
            <a:ext cx="331375" cy="395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3572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ATHENA vs TLAPS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Athena is more intuitive for me to express mathematical theory than TLAPS</a:t>
            </a:r>
          </a:p>
          <a:p>
            <a:pPr lvl="1"/>
            <a:r>
              <a:rPr lang="en-US" dirty="0"/>
              <a:t>TLAPS lacks the ability to define domains/data types and define functions/operators over those domains</a:t>
            </a:r>
          </a:p>
          <a:p>
            <a:pPr lvl="1"/>
            <a:r>
              <a:rPr lang="en-US" dirty="0"/>
              <a:t>Athena’s prevents writing ill-sorted terms. This cannot be done in TLAPS and causes added overhead because separate type-checking has to be added to the specifications and then verified</a:t>
            </a:r>
          </a:p>
          <a:p>
            <a:endParaRPr lang="en-US" dirty="0"/>
          </a:p>
          <a:p>
            <a:r>
              <a:rPr lang="en-US" dirty="0"/>
              <a:t>Athena’s built-in tactics such as equality chaining can be very intuitive for writing mathematical proofs</a:t>
            </a:r>
          </a:p>
          <a:p>
            <a:endParaRPr lang="en-US" dirty="0"/>
          </a:p>
          <a:p>
            <a:r>
              <a:rPr lang="en-US" dirty="0"/>
              <a:t>Modules make it easy to organize the theories in Athena meaningfully</a:t>
            </a:r>
          </a:p>
        </p:txBody>
      </p:sp>
    </p:spTree>
    <p:extLst>
      <p:ext uri="{BB962C8B-B14F-4D97-AF65-F5344CB8AC3E}">
        <p14:creationId xmlns:p14="http://schemas.microsoft.com/office/powerpoint/2010/main" val="1918637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171DB3-57F8-4258-AEA2-1CE4FD425B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ATHENA vs TLAPS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76863-3175-4611-8199-09EEAB6FCE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implicit intuition in TLAPS is to use backend ATPs to develop complex hierarchical proofs </a:t>
            </a:r>
          </a:p>
          <a:p>
            <a:pPr lvl="1"/>
            <a:r>
              <a:rPr lang="en-US" dirty="0"/>
              <a:t>Can lead to errors because of inconsistency  </a:t>
            </a:r>
          </a:p>
          <a:p>
            <a:pPr lvl="1"/>
            <a:r>
              <a:rPr lang="en-US" dirty="0"/>
              <a:t>If needed, this can be replicated in Athena </a:t>
            </a:r>
            <a:r>
              <a:rPr lang="en-US" dirty="0" err="1"/>
              <a:t>upto</a:t>
            </a:r>
            <a:r>
              <a:rPr lang="en-US" dirty="0"/>
              <a:t> some degree</a:t>
            </a:r>
          </a:p>
          <a:p>
            <a:endParaRPr lang="en-US" dirty="0"/>
          </a:p>
          <a:p>
            <a:r>
              <a:rPr lang="en-US" dirty="0"/>
              <a:t>TLAPS provides a nice interface</a:t>
            </a:r>
          </a:p>
        </p:txBody>
      </p:sp>
    </p:spTree>
    <p:extLst>
      <p:ext uri="{BB962C8B-B14F-4D97-AF65-F5344CB8AC3E}">
        <p14:creationId xmlns:p14="http://schemas.microsoft.com/office/powerpoint/2010/main" val="35524374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AA3FE0-608A-4723-A71A-662E12BCF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Proving Progress vs Safety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C24A5-EAD9-4D7D-A028-64BEC060FE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8495619" cy="3867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Safety properties can usually be encoded as invariants that remain true before and after every possible action in an algorithm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Are not affected by unpredictable factors such as message delays or agent failures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If nothing happens at all, then nothing bad happens, so safety is satisfied trivially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Progress properties require reasoning about all valid computation paths and showing that some desirable state will be eventually attained in all valid paths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Are affected by unpredictable factors such as message delays or agent failures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Additional assumptions such as fairness required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161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694DD5-CC03-4033-818E-6BB2FFD753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Decentralized Admission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73BE-B2FB-449C-87A4-4CD1CC1E89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8" y="712788"/>
            <a:ext cx="8801216" cy="38671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4D airspace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Combination a fixed 3D airspace and a time period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Proper ways to discretize needs further research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Airspace to airspace transfers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 aircraft may need to get permission from owners of each airspace they will use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Owners of each airspace will agree on the part of the flight plan through that airspace only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An aircraft can only execute a flight plan if it has been approved for all transit airspaces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Bootstrapping DAC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There can be a simple edge device for each 3D airspace to bootstrap or act as coordinator whenever possible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dirty="0"/>
              <a:t>After that, if the edge device fails, then DAC can take over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076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ner">
            <a:hlinkClick r:id="" action="ppaction://media"/>
            <a:extLst>
              <a:ext uri="{FF2B5EF4-FFF2-40B4-BE49-F238E27FC236}">
                <a16:creationId xmlns:a16="http://schemas.microsoft.com/office/drawing/2014/main" id="{3F91B1A1-8368-4ACE-AAB6-368A84A5AD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000" t="15336" r="12000" b="12530"/>
          <a:stretch/>
        </p:blipFill>
        <p:spPr>
          <a:xfrm>
            <a:off x="4146656" y="1437771"/>
            <a:ext cx="4997344" cy="25628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9A70F-DDE0-4ECE-9FDE-D859F3BB90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Runtime Verification of Dynamic Distributed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4958A-EA8E-4E6A-9877-E1DAF85792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3837" y="712788"/>
            <a:ext cx="4162045" cy="38671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Formal DDDAS Feedback Loop</a:t>
            </a:r>
          </a:p>
          <a:p>
            <a:pPr marL="285750">
              <a:buFont typeface="Wingdings" panose="05000000000000000000" pitchFamily="2" charset="2"/>
              <a:buChar char="§"/>
            </a:pPr>
            <a:r>
              <a:rPr lang="en-US" dirty="0"/>
              <a:t>Not possible to have global view of system conditions in distributed settings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dirty="0"/>
              <a:t>The guarantees are based on </a:t>
            </a:r>
            <a:r>
              <a:rPr lang="en-US" i="1" dirty="0"/>
              <a:t>local views </a:t>
            </a:r>
            <a:r>
              <a:rPr lang="en-US" dirty="0"/>
              <a:t>that are reflected in the live system in each agent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US" dirty="0"/>
              <a:t>Transmission delay between </a:t>
            </a:r>
            <a:r>
              <a:rPr lang="en-US" dirty="0" err="1"/>
              <a:t>ownship</a:t>
            </a:r>
            <a:r>
              <a:rPr lang="en-US" dirty="0"/>
              <a:t> and another connected aircraft</a:t>
            </a:r>
          </a:p>
          <a:p>
            <a:pPr marL="685800" lvl="1">
              <a:buFont typeface="Wingdings" panose="05000000000000000000" pitchFamily="2" charset="2"/>
              <a:buChar char="§"/>
            </a:pPr>
            <a:r>
              <a:rPr lang="en-US" dirty="0"/>
              <a:t>May not be possible to get global guarantees</a:t>
            </a:r>
          </a:p>
          <a:p>
            <a:pPr marL="1085850" lvl="2">
              <a:buFont typeface="Wingdings" panose="05000000000000000000" pitchFamily="2" charset="2"/>
              <a:buChar char="§"/>
            </a:pPr>
            <a:r>
              <a:rPr lang="en-US" dirty="0"/>
              <a:t>Round-trip delays delays between random pairs of aircraft</a:t>
            </a:r>
          </a:p>
          <a:p>
            <a:pPr marL="1085850" lvl="2">
              <a:buFont typeface="Wingdings" panose="05000000000000000000" pitchFamily="2" charset="2"/>
              <a:buChar char="§"/>
            </a:pPr>
            <a:endParaRPr lang="en-US" dirty="0"/>
          </a:p>
          <a:p>
            <a:pPr marL="0" indent="0">
              <a:buNone/>
            </a:pP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20959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146B5E-69B9-4DBD-A0E4-FE8833824A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Byzantine and Adversarial Agents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48CEB-31E1-4035-80BC-638184D31B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Byzantine agents</a:t>
            </a:r>
          </a:p>
          <a:p>
            <a:pPr lvl="1"/>
            <a:r>
              <a:rPr lang="en-US" dirty="0"/>
              <a:t>Agents that can exhibit arbitrary faulty behavior</a:t>
            </a:r>
          </a:p>
          <a:p>
            <a:pPr lvl="2"/>
            <a:r>
              <a:rPr lang="en-US" dirty="0"/>
              <a:t>E.g.- An acceptor in Synod that sometimes fails to respond with “promise” messages even if it should</a:t>
            </a:r>
          </a:p>
          <a:p>
            <a:pPr lvl="2"/>
            <a:r>
              <a:rPr lang="en-US" dirty="0"/>
              <a:t>E.g. - An acceptor that sometimes does not respond to a particular proposer’s messages</a:t>
            </a:r>
          </a:p>
          <a:p>
            <a:pPr lvl="2"/>
            <a:r>
              <a:rPr lang="en-US" dirty="0"/>
              <a:t>E.g. - An agent that sends incomplete messages because of some bug in its code</a:t>
            </a:r>
          </a:p>
          <a:p>
            <a:pPr lvl="2"/>
            <a:endParaRPr lang="en-US" dirty="0"/>
          </a:p>
          <a:p>
            <a:r>
              <a:rPr lang="en-US" dirty="0"/>
              <a:t>Adversarial agents</a:t>
            </a:r>
          </a:p>
          <a:p>
            <a:pPr lvl="1"/>
            <a:r>
              <a:rPr lang="en-US" dirty="0"/>
              <a:t>Agents that are designed to cause some application to fail</a:t>
            </a:r>
          </a:p>
          <a:p>
            <a:pPr lvl="2"/>
            <a:r>
              <a:rPr lang="en-US" dirty="0"/>
              <a:t>E.g. - A proposer that always tries to interrupt other proposers just to affect progress</a:t>
            </a:r>
          </a:p>
        </p:txBody>
      </p:sp>
    </p:spTree>
    <p:extLst>
      <p:ext uri="{BB962C8B-B14F-4D97-AF65-F5344CB8AC3E}">
        <p14:creationId xmlns:p14="http://schemas.microsoft.com/office/powerpoint/2010/main" val="10140875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8BD4-9AE4-4097-8075-5396DCD401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Relation of Our Work to SMT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7DE3D-14A9-4B66-890A-5173CE7B5E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 can use SMT solvers to encode the conflict-detection problem </a:t>
            </a:r>
          </a:p>
          <a:p>
            <a:pPr lvl="1"/>
            <a:r>
              <a:rPr lang="en-US" dirty="0"/>
              <a:t>If the solver cannot find a solution, then two paths may be conflict free</a:t>
            </a:r>
          </a:p>
          <a:p>
            <a:pPr lvl="1"/>
            <a:r>
              <a:rPr lang="en-US" dirty="0"/>
              <a:t>If a conflict exists, the SMT solver may return the parameters (usually the time)</a:t>
            </a:r>
          </a:p>
          <a:p>
            <a:pPr lvl="1"/>
            <a:endParaRPr lang="en-US" dirty="0"/>
          </a:p>
          <a:p>
            <a:r>
              <a:rPr lang="en-US" dirty="0"/>
              <a:t>The matrix assignment problem can be encoded as an SMT problem</a:t>
            </a:r>
          </a:p>
          <a:p>
            <a:pPr lvl="1"/>
            <a:r>
              <a:rPr lang="en-US" dirty="0"/>
              <a:t>If a solution assignment matrix exists, then the SMT solver returns the parameters</a:t>
            </a:r>
          </a:p>
          <a:p>
            <a:pPr lvl="1"/>
            <a:r>
              <a:rPr lang="en-US" dirty="0"/>
              <a:t>If a solution matrix does not exist, the solver can return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SMT solvers like Z3 are also used as backend ATPs in TLAPS and as the basis of model checkers like Kind2</a:t>
            </a:r>
          </a:p>
        </p:txBody>
      </p:sp>
    </p:spTree>
    <p:extLst>
      <p:ext uri="{BB962C8B-B14F-4D97-AF65-F5344CB8AC3E}">
        <p14:creationId xmlns:p14="http://schemas.microsoft.com/office/powerpoint/2010/main" val="36726381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8BD4-9AE4-4097-8075-5396DCD401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Relation of Our Work to Model Checking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7DE3D-14A9-4B66-890A-5173CE7B5E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Model checking can be used in conjunction to theorem proving for developing correct specifications</a:t>
            </a:r>
          </a:p>
          <a:p>
            <a:pPr lvl="1"/>
            <a:r>
              <a:rPr lang="en-US" dirty="0">
                <a:latin typeface="+mj-lt"/>
                <a:cs typeface="Courier New" panose="02070309020205020404" pitchFamily="49" charset="0"/>
              </a:rPr>
              <a:t>Before trying to prove a property using theorem proving, model checking can be used to check if the property actually holds given the specification</a:t>
            </a:r>
          </a:p>
          <a:p>
            <a:pPr lvl="1"/>
            <a:endParaRPr lang="en-US" dirty="0">
              <a:latin typeface="+mj-lt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Since SMT-based model checkers can find counter examples, it may also be possible to use this for conflict detection</a:t>
            </a:r>
          </a:p>
          <a:p>
            <a:pPr lvl="1"/>
            <a:endParaRPr lang="en-US" dirty="0">
              <a:latin typeface="+mj-lt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2409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8BD4-9AE4-4097-8075-5396DCD401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Relation of Our Work to Automated Reasoning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7DE3D-14A9-4B66-890A-5173CE7B5E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Courier New" panose="02070309020205020404" pitchFamily="49" charset="0"/>
              </a:rPr>
              <a:t> ATPs can be used to prove simple proof obligations during proof development</a:t>
            </a:r>
          </a:p>
          <a:p>
            <a:pPr lvl="1"/>
            <a:r>
              <a:rPr lang="en-US" dirty="0">
                <a:latin typeface="+mj-lt"/>
                <a:cs typeface="Courier New" panose="02070309020205020404" pitchFamily="49" charset="0"/>
              </a:rPr>
              <a:t>We have used SPASS with Athena for the eventual progress property in Synod </a:t>
            </a:r>
          </a:p>
          <a:p>
            <a:pPr lvl="1"/>
            <a:r>
              <a:rPr lang="en-US" dirty="0">
                <a:latin typeface="+mj-lt"/>
                <a:cs typeface="Courier New" panose="02070309020205020404" pitchFamily="49" charset="0"/>
              </a:rPr>
              <a:t>TLAPS intrinsically uses Isabell, Z3, </a:t>
            </a:r>
            <a:r>
              <a:rPr lang="en-US" dirty="0" err="1">
                <a:latin typeface="+mj-lt"/>
                <a:cs typeface="Courier New" panose="02070309020205020404" pitchFamily="49" charset="0"/>
              </a:rPr>
              <a:t>etc</a:t>
            </a:r>
            <a:endParaRPr lang="en-US" dirty="0">
              <a:latin typeface="+mj-lt"/>
              <a:cs typeface="Courier New" panose="02070309020205020404" pitchFamily="49" charset="0"/>
            </a:endParaRPr>
          </a:p>
          <a:p>
            <a:endParaRPr lang="en-US" dirty="0">
              <a:latin typeface="+mj-lt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cs typeface="Courier New" panose="02070309020205020404" pitchFamily="49" charset="0"/>
              </a:rPr>
              <a:t>Need to be careful as it is easy to make a mistake and send inconsistent contexts to an ATP</a:t>
            </a:r>
          </a:p>
          <a:p>
            <a:pPr lvl="1"/>
            <a:r>
              <a:rPr lang="en-US" dirty="0">
                <a:latin typeface="+mj-lt"/>
                <a:cs typeface="Courier New" panose="02070309020205020404" pitchFamily="49" charset="0"/>
              </a:rPr>
              <a:t>Can prove False</a:t>
            </a:r>
          </a:p>
          <a:p>
            <a:pPr lvl="1"/>
            <a:r>
              <a:rPr lang="en-US" dirty="0">
                <a:latin typeface="+mj-lt"/>
                <a:cs typeface="Courier New" panose="02070309020205020404" pitchFamily="49" charset="0"/>
              </a:rPr>
              <a:t>Can prove anything</a:t>
            </a:r>
          </a:p>
        </p:txBody>
      </p:sp>
    </p:spTree>
    <p:extLst>
      <p:ext uri="{BB962C8B-B14F-4D97-AF65-F5344CB8AC3E}">
        <p14:creationId xmlns:p14="http://schemas.microsoft.com/office/powerpoint/2010/main" val="978955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718BD4-9AE4-4097-8075-5396DCD401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Relation of Our Work to Modal Logic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47DE3D-14A9-4B66-890A-5173CE7B5E57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j-lt"/>
                    <a:cs typeface="Courier New" panose="02070309020205020404" pitchFamily="49" charset="0"/>
                  </a:rPr>
                  <a:t>Modal logics extend other systems by adding </a:t>
                </a:r>
              </a:p>
              <a:p>
                <a:pPr lvl="1"/>
                <a:r>
                  <a:rPr lang="en-US" dirty="0">
                    <a:latin typeface="+mj-lt"/>
                    <a:cs typeface="Courier New" panose="02070309020205020404" pitchFamily="49" charset="0"/>
                  </a:rPr>
                  <a:t>Possibility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&lt;&gt;</m:t>
                    </m:r>
                  </m:oMath>
                </a14:m>
                <a:endParaRPr lang="en-US" dirty="0">
                  <a:latin typeface="+mj-lt"/>
                  <a:cs typeface="Courier New" panose="02070309020205020404" pitchFamily="49" charset="0"/>
                </a:endParaRPr>
              </a:p>
              <a:p>
                <a:pPr lvl="1"/>
                <a:r>
                  <a:rPr lang="en-US" dirty="0">
                    <a:latin typeface="+mj-lt"/>
                    <a:cs typeface="Courier New" panose="02070309020205020404" pitchFamily="49" charset="0"/>
                  </a:rPr>
                  <a:t>Necessity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[ ]</m:t>
                    </m:r>
                  </m:oMath>
                </a14:m>
                <a:endParaRPr lang="en-US" dirty="0">
                  <a:latin typeface="+mj-lt"/>
                  <a:cs typeface="Courier New" panose="02070309020205020404" pitchFamily="49" charset="0"/>
                </a:endParaRPr>
              </a:p>
              <a:p>
                <a:endParaRPr lang="en-US" dirty="0">
                  <a:latin typeface="+mj-lt"/>
                  <a:cs typeface="Courier New" panose="02070309020205020404" pitchFamily="49" charset="0"/>
                </a:endParaRPr>
              </a:p>
              <a:p>
                <a:r>
                  <a:rPr lang="en-US" dirty="0">
                    <a:latin typeface="+mj-lt"/>
                    <a:cs typeface="Courier New" panose="02070309020205020404" pitchFamily="49" charset="0"/>
                  </a:rPr>
                  <a:t>Epistemic logic</a:t>
                </a:r>
              </a:p>
              <a:p>
                <a:pPr lvl="1"/>
                <a:r>
                  <a:rPr lang="en-US" dirty="0">
                    <a:latin typeface="+mj-lt"/>
                    <a:cs typeface="Courier New" panose="02070309020205020404" pitchFamily="49" charset="0"/>
                  </a:rPr>
                  <a:t> [ ] x : “x knows that …”</a:t>
                </a:r>
              </a:p>
              <a:p>
                <a:pPr lvl="1"/>
                <a:r>
                  <a:rPr lang="en-US" dirty="0">
                    <a:latin typeface="+mj-lt"/>
                    <a:cs typeface="Courier New" panose="02070309020205020404" pitchFamily="49" charset="0"/>
                  </a:rPr>
                  <a:t>&lt;&gt; x: “for all x knows, it may be true that …”</a:t>
                </a:r>
              </a:p>
              <a:p>
                <a:pPr lvl="1"/>
                <a:endParaRPr lang="en-US" dirty="0">
                  <a:latin typeface="+mj-lt"/>
                  <a:cs typeface="Courier New" panose="02070309020205020404" pitchFamily="49" charset="0"/>
                </a:endParaRPr>
              </a:p>
              <a:p>
                <a:r>
                  <a:rPr lang="en-US" dirty="0">
                    <a:latin typeface="+mj-lt"/>
                    <a:cs typeface="Courier New" panose="02070309020205020404" pitchFamily="49" charset="0"/>
                  </a:rPr>
                  <a:t>Temporal logic</a:t>
                </a:r>
              </a:p>
              <a:p>
                <a:pPr lvl="1"/>
                <a:r>
                  <a:rPr lang="en-US" dirty="0">
                    <a:latin typeface="+mj-lt"/>
                    <a:cs typeface="Courier New" panose="02070309020205020404" pitchFamily="49" charset="0"/>
                  </a:rPr>
                  <a:t>[ ] x: “always x”</a:t>
                </a:r>
              </a:p>
              <a:p>
                <a:pPr lvl="1"/>
                <a:r>
                  <a:rPr lang="en-US" dirty="0">
                    <a:latin typeface="+mj-lt"/>
                    <a:cs typeface="Courier New" panose="02070309020205020404" pitchFamily="49" charset="0"/>
                  </a:rPr>
                  <a:t>&lt;&gt; x: “eventually x”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47DE3D-14A9-4B66-890A-5173CE7B5E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513" t="-9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68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47739</TotalTime>
  <Words>16300</Words>
  <Application>Microsoft Office PowerPoint</Application>
  <PresentationFormat>On-screen Show (16:9)</PresentationFormat>
  <Paragraphs>2034</Paragraphs>
  <Slides>147</Slides>
  <Notes>65</Notes>
  <HiddenSlides>2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5" baseType="lpstr">
      <vt:lpstr>Lucida Console</vt:lpstr>
      <vt:lpstr>Cambria Math</vt:lpstr>
      <vt:lpstr>Wingdings</vt:lpstr>
      <vt:lpstr>Calibri</vt:lpstr>
      <vt:lpstr>Courier New</vt:lpstr>
      <vt:lpstr>Aharoni</vt:lpstr>
      <vt:lpstr>Arial</vt:lpstr>
      <vt:lpstr>Office Theme</vt:lpstr>
      <vt:lpstr>Formal Verification of Decentralized Coordination in Autonomous Multi-Agent Aerospace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Rensselaer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Galvin</dc:creator>
  <cp:lastModifiedBy>Saswata Paul</cp:lastModifiedBy>
  <cp:revision>2758</cp:revision>
  <cp:lastPrinted>2022-03-16T01:34:29Z</cp:lastPrinted>
  <dcterms:created xsi:type="dcterms:W3CDTF">2015-02-27T15:34:19Z</dcterms:created>
  <dcterms:modified xsi:type="dcterms:W3CDTF">2022-03-16T12:50:56Z</dcterms:modified>
</cp:coreProperties>
</file>